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31"/>
  </p:notesMasterIdLst>
  <p:sldIdLst>
    <p:sldId id="256" r:id="rId3"/>
    <p:sldId id="282" r:id="rId4"/>
    <p:sldId id="283" r:id="rId5"/>
    <p:sldId id="344" r:id="rId6"/>
    <p:sldId id="293" r:id="rId7"/>
    <p:sldId id="331" r:id="rId8"/>
    <p:sldId id="338" r:id="rId9"/>
    <p:sldId id="332" r:id="rId10"/>
    <p:sldId id="333" r:id="rId11"/>
    <p:sldId id="336" r:id="rId12"/>
    <p:sldId id="334" r:id="rId13"/>
    <p:sldId id="350" r:id="rId14"/>
    <p:sldId id="335" r:id="rId15"/>
    <p:sldId id="341" r:id="rId16"/>
    <p:sldId id="351" r:id="rId17"/>
    <p:sldId id="354" r:id="rId18"/>
    <p:sldId id="359" r:id="rId19"/>
    <p:sldId id="357" r:id="rId20"/>
    <p:sldId id="352" r:id="rId21"/>
    <p:sldId id="365" r:id="rId22"/>
    <p:sldId id="358" r:id="rId23"/>
    <p:sldId id="366" r:id="rId24"/>
    <p:sldId id="337" r:id="rId25"/>
    <p:sldId id="340" r:id="rId26"/>
    <p:sldId id="342" r:id="rId27"/>
    <p:sldId id="348" r:id="rId28"/>
    <p:sldId id="261" r:id="rId29"/>
    <p:sldId id="26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6CE"/>
    <a:srgbClr val="60986B"/>
    <a:srgbClr val="2A3E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915DA-F54A-4D59-A461-73D194761783}" v="352" dt="2022-05-18T11:31:36.300"/>
    <p1510:client id="{2DDD2CE2-87D7-417E-886E-5B13A7329827}" v="2" dt="2022-05-18T09:07:24.452"/>
    <p1510:client id="{6ECB2C38-68B6-4AAC-B0E4-901C3B96B190}" v="2906" dt="2022-05-18T16:20:53.846"/>
    <p1510:client id="{73DFDE0B-FF92-49C5-9F92-38C1EAC861A8}" v="1288" dt="2022-05-18T15:15:12.493"/>
    <p1510:client id="{8DE3E133-7809-4EFC-B483-62DD09BE5FE8}" v="34" dt="2022-05-18T16:23:35.809"/>
    <p1510:client id="{9C9AE83C-ACB6-4276-AD22-5F50C8D99821}" v="1993" dt="2022-05-18T15:02:35.228"/>
    <p1510:client id="{A6671B19-BDF8-446B-AEAB-923BCE3CAD46}" v="4024" dt="2022-05-18T14:57:35.221"/>
    <p1510:client id="{C085CC6C-2AC2-4980-920E-2237EE9FD9A8}" v="1600" dt="2022-05-18T12:18:38.695"/>
    <p1510:client id="{D0D9B9E8-0E98-4AB5-9BC2-7A86306BB12E}" v="949" dt="2022-05-18T11:31:22.607"/>
    <p1510:client id="{D75D1A73-758F-4C12-A236-19A759BFF51B}" v="1" dt="2022-05-18T11:26:40.402"/>
    <p1510:client id="{DAF60ADA-3725-4837-B489-EAB52A214689}" v="1" dt="2022-05-18T15:04:40.374"/>
    <p1510:client id="{FA0DE7E2-9855-40EF-8573-D4B8FB678773}" v="573" dt="2022-05-18T12:48:59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08" y="108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 err="1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accent3"/>
                </a:solidFill>
              </a:rPr>
              <a:t>1</a:t>
            </a:r>
            <a:endParaRPr lang="ko-KR" altLang="en-US" sz="80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 err="1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accent3"/>
                </a:solidFill>
              </a:rPr>
              <a:t>2</a:t>
            </a:r>
            <a:endParaRPr lang="ko-KR" altLang="en-US" sz="80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 err="1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accent3"/>
                </a:solidFill>
              </a:rPr>
              <a:t>3</a:t>
            </a:r>
            <a:endParaRPr lang="ko-KR" altLang="en-US" sz="80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 err="1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accent3"/>
                </a:solidFill>
              </a:rPr>
              <a:t>4</a:t>
            </a:r>
            <a:endParaRPr lang="ko-KR" altLang="en-US" sz="80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 err="1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accent3"/>
                </a:solidFill>
              </a:rPr>
              <a:t>5</a:t>
            </a:r>
            <a:endParaRPr lang="ko-KR" altLang="en-US" sz="80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26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046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898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754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123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213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707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44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477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587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3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 err="1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40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code-table.com/kr/2191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28BA1E-F683-4D24-A799-C6E2DE123876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9EC6-16BA-4BB6-886A-8B273839C1E7}"/>
              </a:ext>
            </a:extLst>
          </p:cNvPr>
          <p:cNvSpPr txBox="1"/>
          <p:nvPr/>
        </p:nvSpPr>
        <p:spPr>
          <a:xfrm>
            <a:off x="2286000" y="4607004"/>
            <a:ext cx="1229824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 spc="-300">
                <a:solidFill>
                  <a:schemeClr val="bg1"/>
                </a:solidFill>
                <a:ea typeface="+mn-lt"/>
                <a:cs typeface="+mn-lt"/>
              </a:rPr>
              <a:t>BHB</a:t>
            </a:r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97283-F91F-406C-A7FB-CCA420B0BA3B}"/>
              </a:ext>
            </a:extLst>
          </p:cNvPr>
          <p:cNvSpPr txBox="1"/>
          <p:nvPr/>
        </p:nvSpPr>
        <p:spPr>
          <a:xfrm>
            <a:off x="2323635" y="5395496"/>
            <a:ext cx="1736373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700" err="1">
                <a:solidFill>
                  <a:schemeClr val="bg1"/>
                </a:solidFill>
                <a:cs typeface="Arial"/>
              </a:rPr>
              <a:t>부동산</a:t>
            </a:r>
            <a:r>
              <a:rPr lang="en-US" altLang="ko-KR" sz="1700">
                <a:solidFill>
                  <a:schemeClr val="bg1"/>
                </a:solidFill>
                <a:cs typeface="Arial"/>
              </a:rPr>
              <a:t> </a:t>
            </a:r>
            <a:r>
              <a:rPr lang="en-US" altLang="ko-KR" sz="1700" err="1">
                <a:solidFill>
                  <a:schemeClr val="bg1"/>
                </a:solidFill>
                <a:cs typeface="Arial"/>
              </a:rPr>
              <a:t>헤는</a:t>
            </a:r>
            <a:r>
              <a:rPr lang="en-US" altLang="ko-KR" sz="1700">
                <a:solidFill>
                  <a:schemeClr val="bg1"/>
                </a:solidFill>
                <a:cs typeface="Arial"/>
              </a:rPr>
              <a:t> 밤..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D18DC-56E7-49C8-AD62-92DF6EA8BC36}"/>
              </a:ext>
            </a:extLst>
          </p:cNvPr>
          <p:cNvSpPr txBox="1"/>
          <p:nvPr/>
        </p:nvSpPr>
        <p:spPr>
          <a:xfrm>
            <a:off x="7814388" y="5395496"/>
            <a:ext cx="4255357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700">
                <a:solidFill>
                  <a:schemeClr val="bg1"/>
                </a:solidFill>
                <a:latin typeface="+mn-ea"/>
              </a:rPr>
              <a:t>1팀  </a:t>
            </a:r>
            <a:endParaRPr lang="ko-KR" altLang="en-US" sz="17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7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BB3771-6D49-4FE0-9CCD-11A87895F5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0"/>
            <a:ext cx="12191984" cy="68579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</a:rPr>
              <a:t>Part</a:t>
            </a:r>
            <a:r>
              <a:rPr lang="ko-KR" altLang="en-US" sz="6000" b="1">
                <a:solidFill>
                  <a:schemeClr val="bg1"/>
                </a:solidFill>
              </a:rPr>
              <a:t> </a:t>
            </a:r>
            <a:r>
              <a:rPr lang="en-US" altLang="ko-KR" sz="6000" b="1">
                <a:solidFill>
                  <a:schemeClr val="bg1"/>
                </a:solidFill>
              </a:rPr>
              <a:t>3</a:t>
            </a:r>
            <a:endParaRPr lang="ko-KR" altLang="en-US" sz="60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65DB3-27B6-4E2B-BF9C-AF338F057DE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 err="1">
                <a:solidFill>
                  <a:schemeClr val="bg1"/>
                </a:solidFill>
              </a:rPr>
              <a:t>Saebyeol’s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PowerPoint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0B3E7-3BF9-84A5-F406-D847AE11C5A9}"/>
              </a:ext>
            </a:extLst>
          </p:cNvPr>
          <p:cNvSpPr txBox="1"/>
          <p:nvPr/>
        </p:nvSpPr>
        <p:spPr>
          <a:xfrm>
            <a:off x="2345322" y="4835975"/>
            <a:ext cx="5982728" cy="7232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100" spc="-300">
                <a:solidFill>
                  <a:schemeClr val="bg1"/>
                </a:solidFill>
                <a:latin typeface="+mn-ea"/>
              </a:rPr>
              <a:t>요구사항 분석 및 기능구현</a:t>
            </a:r>
          </a:p>
        </p:txBody>
      </p:sp>
    </p:spTree>
    <p:extLst>
      <p:ext uri="{BB962C8B-B14F-4D97-AF65-F5344CB8AC3E}">
        <p14:creationId xmlns:p14="http://schemas.microsoft.com/office/powerpoint/2010/main" val="236683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3.1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331052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프로젝트  요구사항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A5D0AA-731B-CF7B-18ED-E5E5B08909F1}"/>
              </a:ext>
            </a:extLst>
          </p:cNvPr>
          <p:cNvGrpSpPr>
            <a:grpSpLocks/>
          </p:cNvGrpSpPr>
          <p:nvPr/>
        </p:nvGrpSpPr>
        <p:grpSpPr bwMode="auto">
          <a:xfrm>
            <a:off x="827584" y="1412776"/>
            <a:ext cx="7489106" cy="683984"/>
            <a:chOff x="841375" y="1056480"/>
            <a:chExt cx="7344730" cy="4682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C4ED62D-24C5-9A64-9E46-80A3A20F78E0}"/>
                </a:ext>
              </a:extLst>
            </p:cNvPr>
            <p:cNvSpPr/>
            <p:nvPr/>
          </p:nvSpPr>
          <p:spPr>
            <a:xfrm>
              <a:off x="841375" y="1056480"/>
              <a:ext cx="1079407" cy="4682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1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EAD7592-6F17-0B9D-236E-230181786F3B}"/>
                </a:ext>
              </a:extLst>
            </p:cNvPr>
            <p:cNvSpPr/>
            <p:nvPr/>
          </p:nvSpPr>
          <p:spPr>
            <a:xfrm>
              <a:off x="2066819" y="1056481"/>
              <a:ext cx="6119286" cy="468216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37" name="그룹 19">
            <a:extLst>
              <a:ext uri="{FF2B5EF4-FFF2-40B4-BE49-F238E27FC236}">
                <a16:creationId xmlns:a16="http://schemas.microsoft.com/office/drawing/2014/main" id="{43BC7D6A-1998-E6BE-BF7E-786562D14F8D}"/>
              </a:ext>
            </a:extLst>
          </p:cNvPr>
          <p:cNvGrpSpPr>
            <a:grpSpLocks/>
          </p:cNvGrpSpPr>
          <p:nvPr/>
        </p:nvGrpSpPr>
        <p:grpSpPr bwMode="auto">
          <a:xfrm>
            <a:off x="827857" y="2276873"/>
            <a:ext cx="7489106" cy="683983"/>
            <a:chOff x="841375" y="1056480"/>
            <a:chExt cx="7344730" cy="46821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82B9442-787B-2528-E080-E3746FCF0943}"/>
                </a:ext>
              </a:extLst>
            </p:cNvPr>
            <p:cNvSpPr/>
            <p:nvPr/>
          </p:nvSpPr>
          <p:spPr>
            <a:xfrm>
              <a:off x="841375" y="1056480"/>
              <a:ext cx="1079407" cy="4682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2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CD07EA9-F468-1AE2-2197-AE080E81F472}"/>
                </a:ext>
              </a:extLst>
            </p:cNvPr>
            <p:cNvSpPr/>
            <p:nvPr/>
          </p:nvSpPr>
          <p:spPr>
            <a:xfrm>
              <a:off x="2066819" y="1056481"/>
              <a:ext cx="6119286" cy="468216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3CCC190-B1E2-BA44-8AD9-7338FD4CE4A3}"/>
              </a:ext>
            </a:extLst>
          </p:cNvPr>
          <p:cNvGrpSpPr>
            <a:grpSpLocks/>
          </p:cNvGrpSpPr>
          <p:nvPr/>
        </p:nvGrpSpPr>
        <p:grpSpPr bwMode="auto">
          <a:xfrm>
            <a:off x="827857" y="4941168"/>
            <a:ext cx="7489106" cy="683984"/>
            <a:chOff x="841375" y="1056480"/>
            <a:chExt cx="7344730" cy="46821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22068CA-0D11-E3EC-8B09-ECDBF80985EA}"/>
                </a:ext>
              </a:extLst>
            </p:cNvPr>
            <p:cNvSpPr/>
            <p:nvPr/>
          </p:nvSpPr>
          <p:spPr>
            <a:xfrm>
              <a:off x="841375" y="1056480"/>
              <a:ext cx="1079407" cy="4682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5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E71A49-06B5-97CF-A042-CB6BD340B8FE}"/>
                </a:ext>
              </a:extLst>
            </p:cNvPr>
            <p:cNvSpPr/>
            <p:nvPr/>
          </p:nvSpPr>
          <p:spPr>
            <a:xfrm>
              <a:off x="2066819" y="1056481"/>
              <a:ext cx="6119286" cy="468216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46" name="그룹 19">
            <a:extLst>
              <a:ext uri="{FF2B5EF4-FFF2-40B4-BE49-F238E27FC236}">
                <a16:creationId xmlns:a16="http://schemas.microsoft.com/office/drawing/2014/main" id="{453C5258-0E91-226B-F1AD-4D35224581BF}"/>
              </a:ext>
            </a:extLst>
          </p:cNvPr>
          <p:cNvGrpSpPr>
            <a:grpSpLocks/>
          </p:cNvGrpSpPr>
          <p:nvPr/>
        </p:nvGrpSpPr>
        <p:grpSpPr bwMode="auto">
          <a:xfrm>
            <a:off x="827857" y="4005064"/>
            <a:ext cx="7489106" cy="683984"/>
            <a:chOff x="841375" y="1056480"/>
            <a:chExt cx="7344730" cy="4682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52A6C69-095A-5F89-49FA-9F3E25B6E8E6}"/>
                </a:ext>
              </a:extLst>
            </p:cNvPr>
            <p:cNvSpPr/>
            <p:nvPr/>
          </p:nvSpPr>
          <p:spPr>
            <a:xfrm>
              <a:off x="841375" y="1056480"/>
              <a:ext cx="1079407" cy="4682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4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A157B7B-CFDF-56B3-3DEA-F6CECBAD0807}"/>
                </a:ext>
              </a:extLst>
            </p:cNvPr>
            <p:cNvSpPr/>
            <p:nvPr/>
          </p:nvSpPr>
          <p:spPr>
            <a:xfrm>
              <a:off x="2066819" y="1056481"/>
              <a:ext cx="6119286" cy="468216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49" name="그룹 19">
            <a:extLst>
              <a:ext uri="{FF2B5EF4-FFF2-40B4-BE49-F238E27FC236}">
                <a16:creationId xmlns:a16="http://schemas.microsoft.com/office/drawing/2014/main" id="{8B3DD8FD-4815-B56A-7EDB-21CBDC218402}"/>
              </a:ext>
            </a:extLst>
          </p:cNvPr>
          <p:cNvGrpSpPr>
            <a:grpSpLocks/>
          </p:cNvGrpSpPr>
          <p:nvPr/>
        </p:nvGrpSpPr>
        <p:grpSpPr bwMode="auto">
          <a:xfrm>
            <a:off x="827857" y="5805264"/>
            <a:ext cx="7489106" cy="683984"/>
            <a:chOff x="841375" y="1056480"/>
            <a:chExt cx="7344730" cy="46821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16AE77A-2912-D335-48A8-17AE291FC3B6}"/>
                </a:ext>
              </a:extLst>
            </p:cNvPr>
            <p:cNvSpPr/>
            <p:nvPr/>
          </p:nvSpPr>
          <p:spPr>
            <a:xfrm>
              <a:off x="841375" y="1056480"/>
              <a:ext cx="1079407" cy="4682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6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AA0DC04-D848-DF1C-B390-A4F2FD307C7A}"/>
                </a:ext>
              </a:extLst>
            </p:cNvPr>
            <p:cNvSpPr/>
            <p:nvPr/>
          </p:nvSpPr>
          <p:spPr>
            <a:xfrm>
              <a:off x="2066819" y="1056481"/>
              <a:ext cx="6119286" cy="468216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52" name="그룹 19">
            <a:extLst>
              <a:ext uri="{FF2B5EF4-FFF2-40B4-BE49-F238E27FC236}">
                <a16:creationId xmlns:a16="http://schemas.microsoft.com/office/drawing/2014/main" id="{0DD1AB81-5EAE-1FD4-26C7-292AD935CFF7}"/>
              </a:ext>
            </a:extLst>
          </p:cNvPr>
          <p:cNvGrpSpPr>
            <a:grpSpLocks/>
          </p:cNvGrpSpPr>
          <p:nvPr/>
        </p:nvGrpSpPr>
        <p:grpSpPr bwMode="auto">
          <a:xfrm>
            <a:off x="827857" y="3140968"/>
            <a:ext cx="7489106" cy="683984"/>
            <a:chOff x="841375" y="1056480"/>
            <a:chExt cx="7344730" cy="46821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C9A9387-E331-75A2-BE90-D06EF04C3812}"/>
                </a:ext>
              </a:extLst>
            </p:cNvPr>
            <p:cNvSpPr/>
            <p:nvPr/>
          </p:nvSpPr>
          <p:spPr>
            <a:xfrm>
              <a:off x="841375" y="1056480"/>
              <a:ext cx="1079407" cy="4682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3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510A153-E918-27E4-1FF9-36DEFEEA9687}"/>
                </a:ext>
              </a:extLst>
            </p:cNvPr>
            <p:cNvSpPr/>
            <p:nvPr/>
          </p:nvSpPr>
          <p:spPr>
            <a:xfrm>
              <a:off x="2066819" y="1056481"/>
              <a:ext cx="6119286" cy="468216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1E6173-D321-2CC8-9F5B-2402A4197702}"/>
              </a:ext>
            </a:extLst>
          </p:cNvPr>
          <p:cNvSpPr txBox="1"/>
          <p:nvPr/>
        </p:nvSpPr>
        <p:spPr>
          <a:xfrm>
            <a:off x="2201399" y="1584375"/>
            <a:ext cx="5821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latin typeface="+mn-ea"/>
              </a:rPr>
              <a:t>회원가입</a:t>
            </a:r>
            <a:r>
              <a:rPr lang="en-US" altLang="ko-KR">
                <a:latin typeface="+mn-ea"/>
              </a:rPr>
              <a:t>, </a:t>
            </a:r>
            <a:r>
              <a:rPr lang="en-US" altLang="ko-KR" err="1">
                <a:latin typeface="+mn-ea"/>
              </a:rPr>
              <a:t>로그인</a:t>
            </a:r>
            <a:r>
              <a:rPr lang="en-US" altLang="ko-KR">
                <a:latin typeface="+mn-ea"/>
              </a:rPr>
              <a:t> </a:t>
            </a:r>
            <a:r>
              <a:rPr lang="en-US" altLang="ko-KR" err="1">
                <a:latin typeface="+mn-ea"/>
              </a:rPr>
              <a:t>기능</a:t>
            </a:r>
            <a:r>
              <a:rPr lang="en-US" altLang="ko-KR">
                <a:latin typeface="+mn-ea"/>
              </a:rPr>
              <a:t> (+</a:t>
            </a:r>
            <a:r>
              <a:rPr lang="en-US" altLang="ko-KR" err="1">
                <a:latin typeface="+mn-ea"/>
              </a:rPr>
              <a:t>유효성검사</a:t>
            </a:r>
            <a:r>
              <a:rPr lang="en-US" altLang="ko-KR">
                <a:latin typeface="+mn-ea"/>
              </a:rPr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0054D1-3F0F-EFE6-639E-35F492F1C5DD}"/>
              </a:ext>
            </a:extLst>
          </p:cNvPr>
          <p:cNvSpPr txBox="1"/>
          <p:nvPr/>
        </p:nvSpPr>
        <p:spPr>
          <a:xfrm>
            <a:off x="2197977" y="5962589"/>
            <a:ext cx="5821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latin typeface="+mn-ea"/>
              </a:rPr>
              <a:t>공지사항</a:t>
            </a:r>
            <a:r>
              <a:rPr lang="en-US" altLang="ko-KR">
                <a:latin typeface="+mn-ea"/>
              </a:rPr>
              <a:t> 및 </a:t>
            </a:r>
            <a:r>
              <a:rPr lang="en-US" altLang="ko-KR" err="1">
                <a:latin typeface="+mn-ea"/>
              </a:rPr>
              <a:t>정보게시판을</a:t>
            </a:r>
            <a:r>
              <a:rPr lang="en-US" altLang="ko-KR">
                <a:latin typeface="+mn-ea"/>
              </a:rPr>
              <a:t> 통한 </a:t>
            </a:r>
            <a:r>
              <a:rPr lang="en-US" altLang="ko-KR" err="1">
                <a:latin typeface="+mn-ea"/>
              </a:rPr>
              <a:t>다양한</a:t>
            </a:r>
            <a:r>
              <a:rPr lang="en-US" altLang="ko-KR">
                <a:latin typeface="+mn-ea"/>
              </a:rPr>
              <a:t> </a:t>
            </a:r>
            <a:r>
              <a:rPr lang="en-US" altLang="ko-KR" err="1">
                <a:latin typeface="+mn-ea"/>
              </a:rPr>
              <a:t>정보</a:t>
            </a:r>
            <a:r>
              <a:rPr lang="en-US" altLang="ko-KR">
                <a:latin typeface="+mn-ea"/>
              </a:rPr>
              <a:t> </a:t>
            </a:r>
            <a:r>
              <a:rPr lang="en-US" altLang="ko-KR" err="1">
                <a:latin typeface="+mn-ea"/>
              </a:rPr>
              <a:t>제공</a:t>
            </a:r>
            <a:endParaRPr lang="en-US" altLang="ko-KR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328BA5-F479-D8A9-422D-73795A856CF3}"/>
              </a:ext>
            </a:extLst>
          </p:cNvPr>
          <p:cNvSpPr txBox="1"/>
          <p:nvPr/>
        </p:nvSpPr>
        <p:spPr>
          <a:xfrm>
            <a:off x="2197977" y="3297292"/>
            <a:ext cx="5821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+mn-ea"/>
              </a:rPr>
              <a:t>매물리스트 상세 분류 (전/월세, 원룸/</a:t>
            </a:r>
            <a:r>
              <a:rPr lang="ko-KR" altLang="en-US" err="1">
                <a:latin typeface="+mn-ea"/>
              </a:rPr>
              <a:t>투룸</a:t>
            </a:r>
            <a:r>
              <a:rPr lang="ko-KR" altLang="en-US">
                <a:latin typeface="+mn-ea"/>
              </a:rPr>
              <a:t>, 지역별)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3A6427-A342-3A89-3FD9-F4A4E339B904}"/>
              </a:ext>
            </a:extLst>
          </p:cNvPr>
          <p:cNvSpPr txBox="1"/>
          <p:nvPr/>
        </p:nvSpPr>
        <p:spPr>
          <a:xfrm>
            <a:off x="2197977" y="4162389"/>
            <a:ext cx="5821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+mn-ea"/>
              </a:rPr>
              <a:t>중개사는 전세/월세 구분하여 매물 등록가능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A30A-5339-0E17-5E96-073D583CAF8C}"/>
              </a:ext>
            </a:extLst>
          </p:cNvPr>
          <p:cNvSpPr txBox="1"/>
          <p:nvPr/>
        </p:nvSpPr>
        <p:spPr>
          <a:xfrm>
            <a:off x="2197977" y="5093543"/>
            <a:ext cx="5821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+mn-ea"/>
              </a:rPr>
              <a:t>매물 </a:t>
            </a:r>
            <a:r>
              <a:rPr lang="ko-KR" altLang="en-US" err="1">
                <a:latin typeface="+mn-ea"/>
              </a:rPr>
              <a:t>예약시</a:t>
            </a:r>
            <a:r>
              <a:rPr lang="ko-KR" altLang="en-US">
                <a:latin typeface="+mn-ea"/>
              </a:rPr>
              <a:t> </a:t>
            </a:r>
            <a:r>
              <a:rPr lang="ko-KR" altLang="en-US" err="1">
                <a:latin typeface="+mn-ea"/>
              </a:rPr>
              <a:t>노쇼</a:t>
            </a:r>
            <a:r>
              <a:rPr lang="ko-KR" altLang="en-US">
                <a:latin typeface="+mn-ea"/>
              </a:rPr>
              <a:t>(</a:t>
            </a:r>
            <a:r>
              <a:rPr lang="ko-KR" altLang="en-US" err="1">
                <a:latin typeface="+mn-ea"/>
              </a:rPr>
              <a:t>No</a:t>
            </a:r>
            <a:r>
              <a:rPr lang="ko-KR" altLang="en-US">
                <a:latin typeface="+mn-ea"/>
              </a:rPr>
              <a:t> </a:t>
            </a:r>
            <a:r>
              <a:rPr lang="ko-KR" altLang="en-US" err="1">
                <a:latin typeface="+mn-ea"/>
              </a:rPr>
              <a:t>Show</a:t>
            </a:r>
            <a:r>
              <a:rPr lang="ko-KR" altLang="en-US">
                <a:latin typeface="+mn-ea"/>
              </a:rPr>
              <a:t>) 방지를 위한 보증금 기능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337F02-6E41-E90B-2E29-1DBFBBCB111E}"/>
              </a:ext>
            </a:extLst>
          </p:cNvPr>
          <p:cNvSpPr txBox="1"/>
          <p:nvPr/>
        </p:nvSpPr>
        <p:spPr>
          <a:xfrm>
            <a:off x="2197977" y="2407416"/>
            <a:ext cx="5821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+mn-ea"/>
              </a:rPr>
              <a:t>로그인 후 중개인 / 일반사용자 두가지 버전 유저</a:t>
            </a:r>
          </a:p>
        </p:txBody>
      </p:sp>
    </p:spTree>
    <p:extLst>
      <p:ext uri="{BB962C8B-B14F-4D97-AF65-F5344CB8AC3E}">
        <p14:creationId xmlns:p14="http://schemas.microsoft.com/office/powerpoint/2010/main" val="5814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1846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3.2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C688452C-4C8D-C07F-FC79-8F2BB63A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845" y="1575478"/>
            <a:ext cx="4022607" cy="2888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3">
            <a:extLst>
              <a:ext uri="{FF2B5EF4-FFF2-40B4-BE49-F238E27FC236}">
                <a16:creationId xmlns:a16="http://schemas.microsoft.com/office/drawing/2014/main" id="{EC14007E-5C06-A0C3-A27C-8FADEC4E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95" y="1596311"/>
            <a:ext cx="7437495" cy="4700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FC96CF-0E56-6B75-C2A7-DB09E2AB7AF9}"/>
              </a:ext>
            </a:extLst>
          </p:cNvPr>
          <p:cNvSpPr txBox="1"/>
          <p:nvPr/>
        </p:nvSpPr>
        <p:spPr>
          <a:xfrm>
            <a:off x="972985" y="122205"/>
            <a:ext cx="4280339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프로젝트  요구사항 구현</a:t>
            </a:r>
            <a:endParaRPr lang="ko-KR"/>
          </a:p>
          <a:p>
            <a:endParaRPr lang="ko-KR" sz="3200" spc="-3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64A6C-C711-A501-75EC-2475CF5C141D}"/>
              </a:ext>
            </a:extLst>
          </p:cNvPr>
          <p:cNvSpPr txBox="1"/>
          <p:nvPr/>
        </p:nvSpPr>
        <p:spPr>
          <a:xfrm>
            <a:off x="1130960" y="687608"/>
            <a:ext cx="230864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err="1">
                <a:solidFill>
                  <a:schemeClr val="tx2">
                    <a:lumMod val="75000"/>
                  </a:schemeClr>
                </a:solidFill>
                <a:cs typeface="Arial"/>
              </a:rPr>
              <a:t>메인화면</a:t>
            </a:r>
            <a:r>
              <a:rPr lang="en-US" altLang="ko-KR" sz="1400">
                <a:solidFill>
                  <a:schemeClr val="tx2">
                    <a:lumMod val="75000"/>
                  </a:schemeClr>
                </a:solidFill>
                <a:cs typeface="Arial"/>
              </a:rPr>
              <a:t> 및 </a:t>
            </a:r>
            <a:r>
              <a:rPr lang="en-US" altLang="ko-KR" sz="1400" err="1">
                <a:solidFill>
                  <a:schemeClr val="tx2">
                    <a:lumMod val="75000"/>
                  </a:schemeClr>
                </a:solidFill>
                <a:cs typeface="Arial"/>
              </a:rPr>
              <a:t>로그인</a:t>
            </a:r>
            <a:r>
              <a:rPr lang="en-US" altLang="ko-KR" sz="140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1400" err="1">
                <a:solidFill>
                  <a:schemeClr val="tx2">
                    <a:lumMod val="75000"/>
                  </a:schemeClr>
                </a:solidFill>
                <a:cs typeface="Arial"/>
              </a:rPr>
              <a:t>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1AA4F-44FA-D593-C2EC-66DED5339307}"/>
              </a:ext>
            </a:extLst>
          </p:cNvPr>
          <p:cNvSpPr txBox="1"/>
          <p:nvPr/>
        </p:nvSpPr>
        <p:spPr>
          <a:xfrm>
            <a:off x="754474" y="11213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28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3.3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420499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프로젝트  요구사항 구현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C914-3848-8D3C-36AF-67BF998AC743}"/>
              </a:ext>
            </a:extLst>
          </p:cNvPr>
          <p:cNvSpPr txBox="1"/>
          <p:nvPr/>
        </p:nvSpPr>
        <p:spPr>
          <a:xfrm>
            <a:off x="1130960" y="687608"/>
            <a:ext cx="388279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err="1">
                <a:ea typeface="+mn-lt"/>
                <a:cs typeface="+mn-lt"/>
              </a:rPr>
              <a:t>회원가입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ko-KR" altLang="en-US" sz="1400" err="1">
                <a:ea typeface="+mn-lt"/>
                <a:cs typeface="+mn-lt"/>
              </a:rPr>
              <a:t>로그인별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기능</a:t>
            </a:r>
            <a:r>
              <a:rPr lang="en-US" sz="1400">
                <a:ea typeface="+mn-lt"/>
                <a:cs typeface="+mn-lt"/>
              </a:rPr>
              <a:t> (</a:t>
            </a:r>
            <a:r>
              <a:rPr lang="ko-KR" altLang="en-US" sz="1400">
                <a:ea typeface="+mn-lt"/>
                <a:cs typeface="+mn-lt"/>
              </a:rPr>
              <a:t>로그인 두가지 버전</a:t>
            </a:r>
            <a:r>
              <a:rPr lang="en-US" altLang="ko-KR" sz="1400">
                <a:ea typeface="+mn-lt"/>
                <a:cs typeface="+mn-lt"/>
              </a:rPr>
              <a:t>)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 altLang="ko-KR" sz="1400">
              <a:cs typeface="Arial"/>
            </a:endParaRP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8E9DA08D-3EF5-676D-BEA4-4D229743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62" y="1906003"/>
            <a:ext cx="4684920" cy="464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217ED3F4-E54B-FA3D-F589-EE3C08710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81" y="1908814"/>
            <a:ext cx="6281056" cy="1742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9BF5CACE-4C4A-BFD2-D0D7-6CBBF0F72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943" y="4368970"/>
            <a:ext cx="6281057" cy="2046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BC9804-9B45-6122-B2E2-C486F94AFD6D}"/>
              </a:ext>
            </a:extLst>
          </p:cNvPr>
          <p:cNvSpPr txBox="1"/>
          <p:nvPr/>
        </p:nvSpPr>
        <p:spPr>
          <a:xfrm>
            <a:off x="660400" y="1300814"/>
            <a:ext cx="2988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회원가입 화면(</a:t>
            </a:r>
            <a:r>
              <a:rPr lang="ko-KR" altLang="en-US" err="1">
                <a:cs typeface="Arial"/>
              </a:rPr>
              <a:t>LoginForm</a:t>
            </a:r>
            <a:r>
              <a:rPr lang="ko-KR" altLang="en-US">
                <a:cs typeface="Arial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AFF71-CD91-2B9F-B1A6-57C9A44062C6}"/>
              </a:ext>
            </a:extLst>
          </p:cNvPr>
          <p:cNvSpPr txBox="1"/>
          <p:nvPr/>
        </p:nvSpPr>
        <p:spPr>
          <a:xfrm>
            <a:off x="7001327" y="3862613"/>
            <a:ext cx="37229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cs typeface="Arial"/>
              </a:rPr>
              <a:t>일반 사용자 기능(</a:t>
            </a:r>
            <a:r>
              <a:rPr lang="ko-KR" altLang="en-US" err="1">
                <a:cs typeface="Arial"/>
              </a:rPr>
              <a:t>memberLogin</a:t>
            </a:r>
            <a:r>
              <a:rPr lang="ko-KR" altLang="en-US">
                <a:cs typeface="Arial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A8111-1B58-D7EE-5B44-4A221FEF1FDC}"/>
              </a:ext>
            </a:extLst>
          </p:cNvPr>
          <p:cNvSpPr txBox="1"/>
          <p:nvPr/>
        </p:nvSpPr>
        <p:spPr>
          <a:xfrm>
            <a:off x="7119256" y="1431469"/>
            <a:ext cx="2988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cs typeface="Arial"/>
              </a:rPr>
              <a:t>중개사 기능(</a:t>
            </a:r>
            <a:r>
              <a:rPr lang="ko-KR" altLang="en-US" err="1">
                <a:cs typeface="Arial"/>
              </a:rPr>
              <a:t>lessorLogin</a:t>
            </a:r>
            <a:r>
              <a:rPr lang="ko-KR" altLang="en-US"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12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1846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3.4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4129657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프로젝트</a:t>
            </a:r>
            <a:r>
              <a:rPr lang="ko-KR" sz="3200" spc="-300">
                <a:solidFill>
                  <a:schemeClr val="tx2">
                    <a:lumMod val="75000"/>
                  </a:schemeClr>
                </a:solidFill>
                <a:cs typeface="Arial"/>
              </a:rPr>
              <a:t>  요구사항 </a:t>
            </a:r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구현</a:t>
            </a:r>
            <a:endParaRPr lang="ko-KR">
              <a:solidFill>
                <a:schemeClr val="tx2">
                  <a:lumMod val="75000"/>
                </a:schemeClr>
              </a:solidFill>
            </a:endParaRPr>
          </a:p>
          <a:p>
            <a:endParaRPr lang="ko-KR" altLang="en-US" sz="3200" spc="-3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C914-3848-8D3C-36AF-67BF998AC743}"/>
              </a:ext>
            </a:extLst>
          </p:cNvPr>
          <p:cNvSpPr txBox="1"/>
          <p:nvPr/>
        </p:nvSpPr>
        <p:spPr>
          <a:xfrm>
            <a:off x="1130960" y="687608"/>
            <a:ext cx="284725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cs typeface="Arial"/>
              </a:rPr>
              <a:t>마이페이지 및 회원정보수정 구현</a:t>
            </a:r>
          </a:p>
        </p:txBody>
      </p:sp>
      <p:pic>
        <p:nvPicPr>
          <p:cNvPr id="22" name="그림 22">
            <a:extLst>
              <a:ext uri="{FF2B5EF4-FFF2-40B4-BE49-F238E27FC236}">
                <a16:creationId xmlns:a16="http://schemas.microsoft.com/office/drawing/2014/main" id="{0E19E8FD-C8F3-600D-B3B0-47F78944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41" y="2863925"/>
            <a:ext cx="2657475" cy="1952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그림 25">
            <a:extLst>
              <a:ext uri="{FF2B5EF4-FFF2-40B4-BE49-F238E27FC236}">
                <a16:creationId xmlns:a16="http://schemas.microsoft.com/office/drawing/2014/main" id="{17F91E09-16D3-9FBC-5F13-4268C5A6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91" y="1523127"/>
            <a:ext cx="2902809" cy="4848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0199340-4C34-42E4-5E7B-787496F0AAFB}"/>
              </a:ext>
            </a:extLst>
          </p:cNvPr>
          <p:cNvCxnSpPr/>
          <p:nvPr/>
        </p:nvCxnSpPr>
        <p:spPr>
          <a:xfrm flipV="1">
            <a:off x="2776765" y="2176235"/>
            <a:ext cx="3508827" cy="10813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3.5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FC96CF-0E56-6B75-C2A7-DB09E2AB7AF9}"/>
              </a:ext>
            </a:extLst>
          </p:cNvPr>
          <p:cNvSpPr txBox="1"/>
          <p:nvPr/>
        </p:nvSpPr>
        <p:spPr>
          <a:xfrm>
            <a:off x="972985" y="122205"/>
            <a:ext cx="4204997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프로젝트  요구사항 구현 </a:t>
            </a:r>
          </a:p>
          <a:p>
            <a:endParaRPr lang="ko-KR" altLang="en-US" sz="3200" spc="-3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64A6C-C711-A501-75EC-2475CF5C141D}"/>
              </a:ext>
            </a:extLst>
          </p:cNvPr>
          <p:cNvSpPr txBox="1"/>
          <p:nvPr/>
        </p:nvSpPr>
        <p:spPr>
          <a:xfrm>
            <a:off x="1130960" y="687608"/>
            <a:ext cx="340509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회원가입 화면  및 임대인 등록 화면 구현</a:t>
            </a:r>
            <a:endParaRPr lang="en-US" sz="140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altLang="ko-KR" sz="14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C910A6D-54FD-AB4C-E2F6-52265BF7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19" y="1117600"/>
            <a:ext cx="3087695" cy="5742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9">
            <a:extLst>
              <a:ext uri="{FF2B5EF4-FFF2-40B4-BE49-F238E27FC236}">
                <a16:creationId xmlns:a16="http://schemas.microsoft.com/office/drawing/2014/main" id="{6CCC6FF9-760C-7C97-0D21-E1397DC5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51" y="1417549"/>
            <a:ext cx="4050829" cy="1247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11">
            <a:extLst>
              <a:ext uri="{FF2B5EF4-FFF2-40B4-BE49-F238E27FC236}">
                <a16:creationId xmlns:a16="http://schemas.microsoft.com/office/drawing/2014/main" id="{2A202E86-6817-E1B5-2072-BAC636367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580" y="4824414"/>
            <a:ext cx="4051837" cy="1140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83E24CDC-4825-7158-19FC-BA0BCF04C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660" y="3063681"/>
            <a:ext cx="4050829" cy="1304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D9620BD-DC54-7426-6194-0293D727A84E}"/>
              </a:ext>
            </a:extLst>
          </p:cNvPr>
          <p:cNvSpPr/>
          <p:nvPr/>
        </p:nvSpPr>
        <p:spPr>
          <a:xfrm>
            <a:off x="3571435" y="1896860"/>
            <a:ext cx="1315358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0B1958A-ED63-1124-03C1-5EB197F44F28}"/>
              </a:ext>
            </a:extLst>
          </p:cNvPr>
          <p:cNvSpPr/>
          <p:nvPr/>
        </p:nvSpPr>
        <p:spPr>
          <a:xfrm rot="5400000">
            <a:off x="7578320" y="2480791"/>
            <a:ext cx="979714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00DFE1F-10D8-1848-F1A8-315FF819CBBB}"/>
              </a:ext>
            </a:extLst>
          </p:cNvPr>
          <p:cNvSpPr/>
          <p:nvPr/>
        </p:nvSpPr>
        <p:spPr>
          <a:xfrm rot="5400000">
            <a:off x="7578320" y="4239977"/>
            <a:ext cx="979714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49D784-5ADE-2FC0-FE82-518344E973E5}"/>
              </a:ext>
            </a:extLst>
          </p:cNvPr>
          <p:cNvSpPr txBox="1"/>
          <p:nvPr/>
        </p:nvSpPr>
        <p:spPr>
          <a:xfrm>
            <a:off x="3002844" y="268299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회원 가입 후 </a:t>
            </a:r>
            <a:endParaRPr lang="ko-KR"/>
          </a:p>
          <a:p>
            <a:r>
              <a:rPr lang="ko-KR" altLang="en-US">
                <a:cs typeface="Arial"/>
              </a:rPr>
              <a:t>공인중개사 등록 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573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3.6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420499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프로젝트  요구사항 구현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C914-3848-8D3C-36AF-67BF998AC743}"/>
              </a:ext>
            </a:extLst>
          </p:cNvPr>
          <p:cNvSpPr txBox="1"/>
          <p:nvPr/>
        </p:nvSpPr>
        <p:spPr>
          <a:xfrm>
            <a:off x="1130960" y="687608"/>
            <a:ext cx="225895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cs typeface="Arial"/>
              </a:rPr>
              <a:t>중개사 매물등록화면 구현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959BCAE-A641-492C-4370-4248BD27429F}"/>
              </a:ext>
            </a:extLst>
          </p:cNvPr>
          <p:cNvSpPr/>
          <p:nvPr/>
        </p:nvSpPr>
        <p:spPr>
          <a:xfrm>
            <a:off x="3801582" y="2188825"/>
            <a:ext cx="1097642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8C221-B616-BAD1-080D-847194C4E73D}"/>
              </a:ext>
            </a:extLst>
          </p:cNvPr>
          <p:cNvSpPr txBox="1"/>
          <p:nvPr/>
        </p:nvSpPr>
        <p:spPr>
          <a:xfrm>
            <a:off x="5057775" y="227284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월세 매물등록 페이지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46FF84B1-6288-AA8E-4D04-396F50D77D81}"/>
              </a:ext>
            </a:extLst>
          </p:cNvPr>
          <p:cNvSpPr/>
          <p:nvPr/>
        </p:nvSpPr>
        <p:spPr>
          <a:xfrm>
            <a:off x="7688689" y="3871576"/>
            <a:ext cx="979714" cy="480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9CBF1F-23E9-C72E-AF2F-CF3B463AB85E}"/>
              </a:ext>
            </a:extLst>
          </p:cNvPr>
          <p:cNvSpPr txBox="1"/>
          <p:nvPr/>
        </p:nvSpPr>
        <p:spPr>
          <a:xfrm>
            <a:off x="5184774" y="393291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전세 매물등록 페이지</a:t>
            </a:r>
          </a:p>
        </p:txBody>
      </p:sp>
      <p:pic>
        <p:nvPicPr>
          <p:cNvPr id="20" name="그림 20">
            <a:extLst>
              <a:ext uri="{FF2B5EF4-FFF2-40B4-BE49-F238E27FC236}">
                <a16:creationId xmlns:a16="http://schemas.microsoft.com/office/drawing/2014/main" id="{DAE676F2-BB5D-1CEA-D4F5-EC8F3FCD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88" y="2457817"/>
            <a:ext cx="2742134" cy="4094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2">
            <a:extLst>
              <a:ext uri="{FF2B5EF4-FFF2-40B4-BE49-F238E27FC236}">
                <a16:creationId xmlns:a16="http://schemas.microsoft.com/office/drawing/2014/main" id="{F966656E-B9D3-9297-1480-5686715B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2" y="1289752"/>
            <a:ext cx="2734129" cy="116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3">
            <a:extLst>
              <a:ext uri="{FF2B5EF4-FFF2-40B4-BE49-F238E27FC236}">
                <a16:creationId xmlns:a16="http://schemas.microsoft.com/office/drawing/2014/main" id="{8662C29D-4D53-5BD6-DB51-4E90CEB2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622" y="1260185"/>
            <a:ext cx="2743200" cy="1167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333A4ADB-E3B0-4F47-0E79-892A76E6A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262" y="2453452"/>
            <a:ext cx="2733920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17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1846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3.7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4221027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tx2">
                    <a:lumMod val="75000"/>
                  </a:schemeClr>
                </a:solidFill>
                <a:latin typeface="나눔스퀘어 ExtraBold"/>
                <a:cs typeface="Arial"/>
              </a:rPr>
              <a:t>프로젝트</a:t>
            </a:r>
            <a:r>
              <a:rPr lang="ko-KR" sz="3200" spc="-30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+mn-lt"/>
                <a:cs typeface="+mn-lt"/>
              </a:rPr>
              <a:t>  요구사항 구현</a:t>
            </a:r>
            <a:endParaRPr lang="ko-KR">
              <a:solidFill>
                <a:schemeClr val="tx2">
                  <a:lumMod val="75000"/>
                </a:schemeClr>
              </a:solidFill>
              <a:latin typeface="나눔스퀘어 ExtraBold"/>
            </a:endParaRPr>
          </a:p>
          <a:p>
            <a:endParaRPr lang="ko-KR" altLang="en-US" sz="3200" spc="-300">
              <a:solidFill>
                <a:schemeClr val="tx2">
                  <a:lumMod val="75000"/>
                </a:schemeClr>
              </a:solidFill>
              <a:latin typeface="나눔스퀘어 ExtraBold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C914-3848-8D3C-36AF-67BF998AC743}"/>
              </a:ext>
            </a:extLst>
          </p:cNvPr>
          <p:cNvSpPr txBox="1"/>
          <p:nvPr/>
        </p:nvSpPr>
        <p:spPr>
          <a:xfrm>
            <a:off x="1130960" y="687608"/>
            <a:ext cx="18473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14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E0F62DC-62FE-384A-4063-EA98078D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921204"/>
            <a:ext cx="4361274" cy="3742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79F9C1-1870-D161-D4D8-8EC9308887CA}"/>
              </a:ext>
            </a:extLst>
          </p:cNvPr>
          <p:cNvSpPr txBox="1"/>
          <p:nvPr/>
        </p:nvSpPr>
        <p:spPr>
          <a:xfrm>
            <a:off x="1130960" y="687608"/>
            <a:ext cx="355417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cs typeface="Arial"/>
              </a:rPr>
              <a:t>정보게시판 글 작성 구현(중개인 전용기능)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B790870-D58F-163D-9756-C9AD6F3FFF87}"/>
              </a:ext>
            </a:extLst>
          </p:cNvPr>
          <p:cNvSpPr/>
          <p:nvPr/>
        </p:nvSpPr>
        <p:spPr>
          <a:xfrm rot="-5400000">
            <a:off x="5654112" y="3202867"/>
            <a:ext cx="480785" cy="979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16CD6F-2EDD-303D-2CDA-781BFFF22BAD}"/>
              </a:ext>
            </a:extLst>
          </p:cNvPr>
          <p:cNvSpPr txBox="1"/>
          <p:nvPr/>
        </p:nvSpPr>
        <p:spPr>
          <a:xfrm>
            <a:off x="6690632" y="3542845"/>
            <a:ext cx="4457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중개인으로 </a:t>
            </a:r>
            <a:r>
              <a:rPr lang="ko-KR" altLang="en-US" err="1">
                <a:cs typeface="Arial"/>
              </a:rPr>
              <a:t>인증받은</a:t>
            </a:r>
            <a:r>
              <a:rPr lang="ko-KR" altLang="en-US">
                <a:cs typeface="Arial"/>
              </a:rPr>
              <a:t> 계정만 사용 가능</a:t>
            </a:r>
          </a:p>
        </p:txBody>
      </p:sp>
    </p:spTree>
    <p:extLst>
      <p:ext uri="{BB962C8B-B14F-4D97-AF65-F5344CB8AC3E}">
        <p14:creationId xmlns:p14="http://schemas.microsoft.com/office/powerpoint/2010/main" val="161082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0" defTabSz="914400">
              <a:buNone/>
              <a:tabLst/>
              <a:defRPr/>
            </a:pPr>
            <a:r>
              <a:rPr lang="en-US" altLang="ko-KR" sz="3000">
                <a:ea typeface="+mn-lt"/>
                <a:cs typeface="+mn-lt"/>
              </a:rPr>
              <a:t>3.8</a:t>
            </a:r>
            <a:endParaRPr lang="ko-KR" altLang="en-US" sz="3000"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FC96CF-0E56-6B75-C2A7-DB09E2AB7AF9}"/>
              </a:ext>
            </a:extLst>
          </p:cNvPr>
          <p:cNvSpPr txBox="1"/>
          <p:nvPr/>
        </p:nvSpPr>
        <p:spPr>
          <a:xfrm>
            <a:off x="972985" y="122205"/>
            <a:ext cx="412965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프로젝트  요구사항 구현</a:t>
            </a:r>
            <a:endParaRPr lang="ko-KR" sz="3200" spc="-3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64A6C-C711-A501-75EC-2475CF5C141D}"/>
              </a:ext>
            </a:extLst>
          </p:cNvPr>
          <p:cNvSpPr txBox="1"/>
          <p:nvPr/>
        </p:nvSpPr>
        <p:spPr>
          <a:xfrm>
            <a:off x="1300293" y="678201"/>
            <a:ext cx="4761240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지역</a:t>
            </a:r>
            <a:r>
              <a:rPr lang="en-US" altLang="ko-KR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/</a:t>
            </a:r>
            <a:r>
              <a:rPr lang="ko-KR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전월세</a:t>
            </a:r>
            <a:r>
              <a:rPr lang="en-US" altLang="ko-KR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/</a:t>
            </a:r>
            <a:r>
              <a:rPr lang="ko-KR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 원룸</a:t>
            </a:r>
            <a:r>
              <a:rPr lang="en-US" altLang="ko-KR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,</a:t>
            </a:r>
            <a:r>
              <a:rPr lang="ko-KR" sz="1400" err="1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투룸</a:t>
            </a:r>
            <a:r>
              <a:rPr lang="ko-KR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카테고리를 통한</a:t>
            </a:r>
            <a:r>
              <a:rPr lang="ko-KR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매물리스트 </a:t>
            </a:r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구현</a:t>
            </a:r>
            <a:endParaRPr lang="ko-KR" sz="140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endParaRPr lang="ko-KR" altLang="en-US" sz="140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altLang="ko-KR" sz="140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altLang="ko-KR" sz="14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A881B9E-9B87-2EDE-890F-7F81550C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46" y="1481098"/>
            <a:ext cx="3588834" cy="3737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ACDE0-83E3-61E8-E64C-C97B53F5064E}"/>
              </a:ext>
            </a:extLst>
          </p:cNvPr>
          <p:cNvSpPr txBox="1"/>
          <p:nvPr/>
        </p:nvSpPr>
        <p:spPr>
          <a:xfrm>
            <a:off x="10271134" y="5705657"/>
            <a:ext cx="100219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1400">
                <a:hlinkClick r:id="rId3"/>
              </a:rPr>
              <a:t>원</a:t>
            </a:r>
            <a:r>
              <a:rPr lang="en-US" sz="1400">
                <a:hlinkClick r:id="rId3"/>
              </a:rPr>
              <a:t>/</a:t>
            </a:r>
            <a:r>
              <a:rPr lang="ko-KR" altLang="en-US" sz="1400">
                <a:hlinkClick r:id="rId3"/>
              </a:rPr>
              <a:t>투룸별</a:t>
            </a:r>
            <a:r>
              <a:rPr lang="en-US" altLang="ko-KR" sz="1400">
                <a:hlinkClick r:id="rId3"/>
              </a:rPr>
              <a:t> </a:t>
            </a:r>
            <a:endParaRPr lang="ko-KR" altLang="en-US" sz="1400">
              <a:cs typeface="Arial"/>
            </a:endParaRPr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36A381AA-2C10-5CC7-BCE0-BB1217E2FFB1}"/>
              </a:ext>
            </a:extLst>
          </p:cNvPr>
          <p:cNvSpPr/>
          <p:nvPr/>
        </p:nvSpPr>
        <p:spPr>
          <a:xfrm rot="-5400000">
            <a:off x="10604379" y="5236716"/>
            <a:ext cx="477910" cy="2205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33338E3-663E-C1ED-2D34-ED1D9534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359" y="1389034"/>
            <a:ext cx="3395680" cy="4019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8FC8F9F1-3D3A-639F-579B-8F69AC5CB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27" y="1391684"/>
            <a:ext cx="3404750" cy="2457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9C8B69-C768-83A3-8B95-8631F4B4A00A}"/>
              </a:ext>
            </a:extLst>
          </p:cNvPr>
          <p:cNvSpPr txBox="1"/>
          <p:nvPr/>
        </p:nvSpPr>
        <p:spPr>
          <a:xfrm>
            <a:off x="1914140" y="4608014"/>
            <a:ext cx="7729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1400">
                <a:hlinkClick r:id="rId3"/>
              </a:rPr>
              <a:t>지역별</a:t>
            </a:r>
            <a:r>
              <a:rPr lang="en-US" altLang="ko-KR" sz="1400">
                <a:hlinkClick r:id="rId3"/>
              </a:rPr>
              <a:t> </a:t>
            </a:r>
            <a:endParaRPr lang="ko-KR" altLang="en-US" sz="1400">
              <a:cs typeface="Arial"/>
            </a:endParaRPr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8C6CBF16-E5EA-6845-772D-F3E97A578AE6}"/>
              </a:ext>
            </a:extLst>
          </p:cNvPr>
          <p:cNvSpPr/>
          <p:nvPr/>
        </p:nvSpPr>
        <p:spPr>
          <a:xfrm rot="-5400000">
            <a:off x="2128346" y="4093715"/>
            <a:ext cx="477910" cy="2205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EB9FF-7B17-E3A1-4703-26582E0379C7}"/>
              </a:ext>
            </a:extLst>
          </p:cNvPr>
          <p:cNvSpPr txBox="1"/>
          <p:nvPr/>
        </p:nvSpPr>
        <p:spPr>
          <a:xfrm>
            <a:off x="5853261" y="5705657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1400" err="1">
                <a:cs typeface="Arial"/>
              </a:rPr>
              <a:t>전월세별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EEF5B303-E933-1793-558C-1EFBAEC97331}"/>
              </a:ext>
            </a:extLst>
          </p:cNvPr>
          <p:cNvSpPr/>
          <p:nvPr/>
        </p:nvSpPr>
        <p:spPr>
          <a:xfrm rot="-5400000">
            <a:off x="6151413" y="5237600"/>
            <a:ext cx="477910" cy="2205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1846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3.9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420499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프로젝트  요구사항 구현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C914-3848-8D3C-36AF-67BF998AC743}"/>
              </a:ext>
            </a:extLst>
          </p:cNvPr>
          <p:cNvSpPr txBox="1"/>
          <p:nvPr/>
        </p:nvSpPr>
        <p:spPr>
          <a:xfrm>
            <a:off x="1130960" y="687608"/>
            <a:ext cx="312617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cs typeface="Arial"/>
              </a:rPr>
              <a:t>북마크 와 매물리스트 상세보기 구현 </a:t>
            </a:r>
          </a:p>
        </p:txBody>
      </p:sp>
      <p:pic>
        <p:nvPicPr>
          <p:cNvPr id="4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2DB861F-700D-F32A-F8BA-D81D9DAF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92" y="2050406"/>
            <a:ext cx="3317052" cy="428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10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9707F591-505D-0117-C2DF-DBD54E5F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08" y="2081729"/>
            <a:ext cx="2968977" cy="2800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14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935938D6-F499-FE46-C459-1D6E7E4D1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082" y="2081794"/>
            <a:ext cx="2906485" cy="2798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F5E3A0-55A0-7C12-D6F3-7E913AC3F16D}"/>
              </a:ext>
            </a:extLst>
          </p:cNvPr>
          <p:cNvSpPr txBox="1"/>
          <p:nvPr/>
        </p:nvSpPr>
        <p:spPr>
          <a:xfrm>
            <a:off x="1195615" y="153125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cs typeface="Arial"/>
              </a:rPr>
              <a:t>북마크 화면구현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822E5-7458-D91C-4587-FF76D5E01A5D}"/>
              </a:ext>
            </a:extLst>
          </p:cNvPr>
          <p:cNvSpPr txBox="1"/>
          <p:nvPr/>
        </p:nvSpPr>
        <p:spPr>
          <a:xfrm>
            <a:off x="4987471" y="15221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cs typeface="Arial"/>
              </a:rPr>
              <a:t>전세매물 상세정보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2A715-C445-33F5-CA89-3F5B8D4EF5F6}"/>
              </a:ext>
            </a:extLst>
          </p:cNvPr>
          <p:cNvSpPr txBox="1"/>
          <p:nvPr/>
        </p:nvSpPr>
        <p:spPr>
          <a:xfrm>
            <a:off x="8425542" y="15221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/>
              <a:t>월세매물 상세정보 구현</a:t>
            </a:r>
            <a:endParaRPr lang="ko-KR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86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31F0B-EB8A-447A-BC55-D071D06A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2700"/>
            <a:ext cx="6096000" cy="68707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F804D-EFF6-4CE1-A7E1-B1AD399DE40F}"/>
              </a:ext>
            </a:extLst>
          </p:cNvPr>
          <p:cNvSpPr txBox="1"/>
          <p:nvPr/>
        </p:nvSpPr>
        <p:spPr>
          <a:xfrm>
            <a:off x="2370095" y="590034"/>
            <a:ext cx="20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 table of contents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422400" y="1589474"/>
            <a:ext cx="527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accent1"/>
                </a:solidFill>
              </a:rPr>
              <a:t>1</a:t>
            </a:r>
            <a:endParaRPr lang="ko-KR" altLang="en-US" sz="4800" b="1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422400" y="3979209"/>
            <a:ext cx="52770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1"/>
                </a:solidFill>
              </a:rPr>
              <a:t>4</a:t>
            </a:r>
            <a:endParaRPr lang="en-US" altLang="ko-KR" sz="48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2012035" y="2600048"/>
            <a:ext cx="165942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프로젝트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BD93-0D48-4159-B347-3D949EC5C293}"/>
              </a:ext>
            </a:extLst>
          </p:cNvPr>
          <p:cNvSpPr txBox="1"/>
          <p:nvPr/>
        </p:nvSpPr>
        <p:spPr>
          <a:xfrm>
            <a:off x="1940557" y="4193459"/>
            <a:ext cx="244169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</a:t>
            </a:r>
            <a:r>
              <a:rPr lang="ko-KR" sz="20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페이지  및 기능 소개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78D89-ED96-6C34-CB89-34ED8B756172}"/>
              </a:ext>
            </a:extLst>
          </p:cNvPr>
          <p:cNvSpPr txBox="1"/>
          <p:nvPr/>
        </p:nvSpPr>
        <p:spPr>
          <a:xfrm>
            <a:off x="1422399" y="2332423"/>
            <a:ext cx="52770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1"/>
                </a:solidFill>
                <a:cs typeface="Arial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47A611-8C21-6291-A974-2183D9C67CF7}"/>
              </a:ext>
            </a:extLst>
          </p:cNvPr>
          <p:cNvSpPr txBox="1"/>
          <p:nvPr/>
        </p:nvSpPr>
        <p:spPr>
          <a:xfrm>
            <a:off x="2012034" y="3384410"/>
            <a:ext cx="165942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요구사항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27EA78-0422-4C38-6075-126115B9CD39}"/>
              </a:ext>
            </a:extLst>
          </p:cNvPr>
          <p:cNvSpPr txBox="1"/>
          <p:nvPr/>
        </p:nvSpPr>
        <p:spPr>
          <a:xfrm>
            <a:off x="1413327" y="3166994"/>
            <a:ext cx="52770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1"/>
                </a:solidFill>
                <a:cs typeface="Arial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FE2B6-ACFE-CCFB-11AC-83813D0EBDDA}"/>
              </a:ext>
            </a:extLst>
          </p:cNvPr>
          <p:cNvSpPr txBox="1"/>
          <p:nvPr/>
        </p:nvSpPr>
        <p:spPr>
          <a:xfrm>
            <a:off x="2012035" y="1838047"/>
            <a:ext cx="252505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팀원 소개 및 역할 분담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050C14-CC67-EB63-00B7-E23CB15703AB}"/>
              </a:ext>
            </a:extLst>
          </p:cNvPr>
          <p:cNvSpPr txBox="1"/>
          <p:nvPr/>
        </p:nvSpPr>
        <p:spPr>
          <a:xfrm>
            <a:off x="1413435" y="4830856"/>
            <a:ext cx="52770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1"/>
                </a:solidFill>
              </a:rPr>
              <a:t>5</a:t>
            </a:r>
            <a:endParaRPr lang="en-US" altLang="ko-KR" sz="48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8918AC-9A70-93A6-6284-B75AD910C926}"/>
              </a:ext>
            </a:extLst>
          </p:cNvPr>
          <p:cNvSpPr txBox="1"/>
          <p:nvPr/>
        </p:nvSpPr>
        <p:spPr>
          <a:xfrm>
            <a:off x="1949644" y="5054071"/>
            <a:ext cx="23638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시행착오 및 문제점 </a:t>
            </a:r>
          </a:p>
        </p:txBody>
      </p:sp>
    </p:spTree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93166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3.10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4129657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ko-KR" sz="3200" spc="-30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  요구사항 구현</a:t>
            </a:r>
            <a:endParaRPr lang="ko-KR">
              <a:solidFill>
                <a:schemeClr val="tx2">
                  <a:lumMod val="75000"/>
                </a:schemeClr>
              </a:solidFill>
            </a:endParaRPr>
          </a:p>
          <a:p>
            <a:endParaRPr lang="ko-KR" altLang="en-US" sz="3200" spc="-3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C914-3848-8D3C-36AF-67BF998AC743}"/>
              </a:ext>
            </a:extLst>
          </p:cNvPr>
          <p:cNvSpPr txBox="1"/>
          <p:nvPr/>
        </p:nvSpPr>
        <p:spPr>
          <a:xfrm>
            <a:off x="1130960" y="687608"/>
            <a:ext cx="18473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14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9F9C1-1870-D161-D4D8-8EC9308887CA}"/>
              </a:ext>
            </a:extLst>
          </p:cNvPr>
          <p:cNvSpPr txBox="1"/>
          <p:nvPr/>
        </p:nvSpPr>
        <p:spPr>
          <a:xfrm>
            <a:off x="1130960" y="687608"/>
            <a:ext cx="189987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cs typeface="Arial"/>
              </a:rPr>
              <a:t>매물예약 페이지 구현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B790870-D58F-163D-9756-C9AD6F3FFF87}"/>
              </a:ext>
            </a:extLst>
          </p:cNvPr>
          <p:cNvSpPr/>
          <p:nvPr/>
        </p:nvSpPr>
        <p:spPr>
          <a:xfrm rot="-5400000">
            <a:off x="5654112" y="3202867"/>
            <a:ext cx="480785" cy="979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16CD6F-2EDD-303D-2CDA-781BFFF22BAD}"/>
              </a:ext>
            </a:extLst>
          </p:cNvPr>
          <p:cNvSpPr txBox="1"/>
          <p:nvPr/>
        </p:nvSpPr>
        <p:spPr>
          <a:xfrm>
            <a:off x="6690632" y="3542845"/>
            <a:ext cx="4457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cs typeface="Arial"/>
              </a:rPr>
              <a:t>즐겨찾기에서</a:t>
            </a:r>
            <a:r>
              <a:rPr lang="ko-KR" altLang="en-US">
                <a:cs typeface="Arial"/>
              </a:rPr>
              <a:t> 매물 확인 후 예약하기</a:t>
            </a: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48A0A94-4042-8D60-F985-350FAF71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30" y="1319044"/>
            <a:ext cx="4154311" cy="485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50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903132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3.11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FC96CF-0E56-6B75-C2A7-DB09E2AB7AF9}"/>
              </a:ext>
            </a:extLst>
          </p:cNvPr>
          <p:cNvSpPr txBox="1"/>
          <p:nvPr/>
        </p:nvSpPr>
        <p:spPr>
          <a:xfrm>
            <a:off x="972985" y="122205"/>
            <a:ext cx="412965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tx2">
                    <a:lumMod val="75000"/>
                  </a:schemeClr>
                </a:solidFill>
                <a:cs typeface="Arial"/>
              </a:rPr>
              <a:t>프로젝트  요구사항 구현</a:t>
            </a:r>
            <a:endParaRPr 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64A6C-C711-A501-75EC-2475CF5C141D}"/>
              </a:ext>
            </a:extLst>
          </p:cNvPr>
          <p:cNvSpPr txBox="1"/>
          <p:nvPr/>
        </p:nvSpPr>
        <p:spPr>
          <a:xfrm>
            <a:off x="1130960" y="687608"/>
            <a:ext cx="266771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err="1">
                <a:solidFill>
                  <a:schemeClr val="tx2">
                    <a:lumMod val="75000"/>
                  </a:schemeClr>
                </a:solidFill>
                <a:cs typeface="Arial"/>
              </a:rPr>
              <a:t>공지사항</a:t>
            </a:r>
            <a:r>
              <a:rPr lang="en-US" altLang="ko-KR" sz="1400">
                <a:solidFill>
                  <a:schemeClr val="tx2">
                    <a:lumMod val="75000"/>
                  </a:schemeClr>
                </a:solidFill>
                <a:cs typeface="Arial"/>
              </a:rPr>
              <a:t> 및 </a:t>
            </a:r>
            <a:r>
              <a:rPr lang="en-US" altLang="ko-KR" sz="1400" err="1">
                <a:solidFill>
                  <a:schemeClr val="tx2">
                    <a:lumMod val="75000"/>
                  </a:schemeClr>
                </a:solidFill>
                <a:cs typeface="Arial"/>
              </a:rPr>
              <a:t>게시판</a:t>
            </a:r>
            <a:r>
              <a:rPr lang="en-US" altLang="ko-KR" sz="140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1400" err="1">
                <a:solidFill>
                  <a:schemeClr val="tx2">
                    <a:lumMod val="75000"/>
                  </a:schemeClr>
                </a:solidFill>
                <a:cs typeface="Arial"/>
              </a:rPr>
              <a:t>상세페이지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BE09769-D8C5-BAC1-BA79-41C5E5E9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23" y="2983593"/>
            <a:ext cx="4343975" cy="335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299B4D94-A878-F8AD-2CEC-5DBC39D9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595" y="1328268"/>
            <a:ext cx="5400907" cy="1645977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ACAAEE47-BBD2-356D-8D03-044887AD5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327" y="2984498"/>
            <a:ext cx="3971381" cy="3435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3F1253F-7312-6382-5AA6-470B5F5FD217}"/>
              </a:ext>
            </a:extLst>
          </p:cNvPr>
          <p:cNvSpPr/>
          <p:nvPr/>
        </p:nvSpPr>
        <p:spPr>
          <a:xfrm>
            <a:off x="4139183" y="2803723"/>
            <a:ext cx="480785" cy="625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82DD6-C89C-924E-B027-782A78FFF709}"/>
              </a:ext>
            </a:extLst>
          </p:cNvPr>
          <p:cNvSpPr txBox="1"/>
          <p:nvPr/>
        </p:nvSpPr>
        <p:spPr>
          <a:xfrm rot="-1020000">
            <a:off x="3785013" y="2421552"/>
            <a:ext cx="10831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cs typeface="Arial"/>
              </a:rPr>
              <a:t>Click</a:t>
            </a:r>
            <a:r>
              <a:rPr lang="ko-KR" altLang="en-US" sz="1400">
                <a:cs typeface="Arial"/>
              </a:rPr>
              <a:t> !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A5DF07FC-2951-7DA0-427F-E111212201CE}"/>
              </a:ext>
            </a:extLst>
          </p:cNvPr>
          <p:cNvSpPr/>
          <p:nvPr/>
        </p:nvSpPr>
        <p:spPr>
          <a:xfrm>
            <a:off x="7985468" y="2749294"/>
            <a:ext cx="480785" cy="625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BCA45-9AD1-BE75-982F-6C5DB57F9532}"/>
              </a:ext>
            </a:extLst>
          </p:cNvPr>
          <p:cNvSpPr txBox="1"/>
          <p:nvPr/>
        </p:nvSpPr>
        <p:spPr>
          <a:xfrm rot="-1440000">
            <a:off x="7623015" y="2361192"/>
            <a:ext cx="10831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cs typeface="Arial"/>
              </a:rPr>
              <a:t>Click</a:t>
            </a:r>
            <a:r>
              <a:rPr lang="ko-KR" altLang="en-US" sz="1400">
                <a:cs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06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232351" y="3034175"/>
            <a:ext cx="3727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홈페이지 시연</a:t>
            </a:r>
          </a:p>
        </p:txBody>
      </p:sp>
    </p:spTree>
    <p:extLst>
      <p:ext uri="{BB962C8B-B14F-4D97-AF65-F5344CB8AC3E}">
        <p14:creationId xmlns:p14="http://schemas.microsoft.com/office/powerpoint/2010/main" val="175119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FE6EB1-6C47-416F-9485-827A7B0A2F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1BAFC9-9F4C-2816-78D9-228D09218F17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12B92-3A70-D1FF-B4D0-947725AA191B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</a:rPr>
              <a:t>Part</a:t>
            </a:r>
            <a:r>
              <a:rPr lang="ko-KR" altLang="en-US" sz="6000" b="1">
                <a:solidFill>
                  <a:schemeClr val="bg1"/>
                </a:solidFill>
              </a:rPr>
              <a:t> 4</a:t>
            </a:r>
            <a:endParaRPr lang="en-US" altLang="ko-KR" sz="6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756C1-08F2-06CA-3983-A0A75C0CE41B}"/>
              </a:ext>
            </a:extLst>
          </p:cNvPr>
          <p:cNvSpPr txBox="1"/>
          <p:nvPr/>
        </p:nvSpPr>
        <p:spPr>
          <a:xfrm>
            <a:off x="2345322" y="4835975"/>
            <a:ext cx="4374916" cy="7232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100" spc="-300">
                <a:solidFill>
                  <a:schemeClr val="bg1"/>
                </a:solidFill>
                <a:latin typeface="+mn-ea"/>
              </a:rPr>
              <a:t>시행착오 및 문제점</a:t>
            </a:r>
          </a:p>
        </p:txBody>
      </p:sp>
    </p:spTree>
    <p:extLst>
      <p:ext uri="{BB962C8B-B14F-4D97-AF65-F5344CB8AC3E}">
        <p14:creationId xmlns:p14="http://schemas.microsoft.com/office/powerpoint/2010/main" val="36379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4.1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50994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프로젝트  시행착오  및  문제점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EAFD49-AD1E-D887-4E60-4A4376B4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420" y="1267277"/>
            <a:ext cx="3042602" cy="5467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B1F1D0-3DFF-D986-F46D-4527521E2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905452"/>
            <a:ext cx="492767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6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1846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4.2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346120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앞으로 추가할 사항 </a:t>
            </a:r>
            <a:endParaRPr lang="ko-K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1ABDC48-BD8B-4603-472B-7C013D8E88D7}"/>
              </a:ext>
            </a:extLst>
          </p:cNvPr>
          <p:cNvSpPr/>
          <p:nvPr/>
        </p:nvSpPr>
        <p:spPr>
          <a:xfrm>
            <a:off x="1328132" y="1372825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DECA443-3F67-4C0C-20EC-42BFF2D317A9}"/>
              </a:ext>
            </a:extLst>
          </p:cNvPr>
          <p:cNvSpPr/>
          <p:nvPr/>
        </p:nvSpPr>
        <p:spPr>
          <a:xfrm>
            <a:off x="7664929" y="1372825"/>
            <a:ext cx="2811844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5B5A27C-02F5-86D8-760E-DC36E9F81DE6}"/>
              </a:ext>
            </a:extLst>
          </p:cNvPr>
          <p:cNvSpPr/>
          <p:nvPr/>
        </p:nvSpPr>
        <p:spPr>
          <a:xfrm>
            <a:off x="1319397" y="2347422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93E2E3-17D3-7D57-32C3-E48C1F2E6EB5}"/>
              </a:ext>
            </a:extLst>
          </p:cNvPr>
          <p:cNvSpPr/>
          <p:nvPr/>
        </p:nvSpPr>
        <p:spPr>
          <a:xfrm>
            <a:off x="1313803" y="3287264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944E29F-93E3-69F2-B60C-08A6166958DD}"/>
              </a:ext>
            </a:extLst>
          </p:cNvPr>
          <p:cNvSpPr/>
          <p:nvPr/>
        </p:nvSpPr>
        <p:spPr>
          <a:xfrm>
            <a:off x="1301314" y="4252582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D411-500A-016E-4E19-1C884B9749AE}"/>
              </a:ext>
            </a:extLst>
          </p:cNvPr>
          <p:cNvSpPr txBox="1"/>
          <p:nvPr/>
        </p:nvSpPr>
        <p:spPr>
          <a:xfrm>
            <a:off x="1620937" y="1511023"/>
            <a:ext cx="2206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매물 오픈 </a:t>
            </a:r>
            <a:r>
              <a:rPr lang="en-US" altLang="ko-KR" sz="2000" spc="-150"/>
              <a:t>API </a:t>
            </a:r>
            <a:r>
              <a:rPr lang="ko-KR" altLang="en-US" sz="2000" spc="-150"/>
              <a:t>사용 </a:t>
            </a:r>
            <a:r>
              <a:rPr lang="en-US" altLang="ko-KR" sz="2000" spc="-150"/>
              <a:t> </a:t>
            </a:r>
            <a:endParaRPr lang="ko-KR" altLang="en-US" sz="2000" spc="-1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432BF9-0A1C-8ACC-6F80-F29CAB6D3AAA}"/>
              </a:ext>
            </a:extLst>
          </p:cNvPr>
          <p:cNvSpPr txBox="1"/>
          <p:nvPr/>
        </p:nvSpPr>
        <p:spPr>
          <a:xfrm>
            <a:off x="8342992" y="1593033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데이터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E1B800-7D7F-AE55-812A-C3E63E21771A}"/>
              </a:ext>
            </a:extLst>
          </p:cNvPr>
          <p:cNvSpPr txBox="1"/>
          <p:nvPr/>
        </p:nvSpPr>
        <p:spPr>
          <a:xfrm>
            <a:off x="2039005" y="2487873"/>
            <a:ext cx="1581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/>
              <a:t>지도 </a:t>
            </a:r>
            <a:r>
              <a:rPr lang="en-US" altLang="ko-KR" sz="2000" spc="-150"/>
              <a:t>API</a:t>
            </a:r>
            <a:r>
              <a:rPr lang="ko-KR" altLang="en-US" sz="2000" spc="-15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C34793-C0B3-BB0E-F1BD-033186B94FDE}"/>
              </a:ext>
            </a:extLst>
          </p:cNvPr>
          <p:cNvSpPr txBox="1"/>
          <p:nvPr/>
        </p:nvSpPr>
        <p:spPr>
          <a:xfrm>
            <a:off x="1907650" y="3462004"/>
            <a:ext cx="137088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err="1">
                <a:cs typeface="Arial"/>
              </a:rPr>
              <a:t>결제시스템</a:t>
            </a:r>
            <a:endParaRPr lang="en-US" altLang="ko-KR" sz="2000" spc="-150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64FA5A-6172-E7EF-9693-3FE03FB3141A}"/>
              </a:ext>
            </a:extLst>
          </p:cNvPr>
          <p:cNvSpPr txBox="1"/>
          <p:nvPr/>
        </p:nvSpPr>
        <p:spPr>
          <a:xfrm>
            <a:off x="1976193" y="4443201"/>
            <a:ext cx="168200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spc="-150">
                <a:cs typeface="Arial"/>
              </a:rPr>
              <a:t>로그인 </a:t>
            </a:r>
            <a:r>
              <a:rPr lang="en-US" altLang="ko-KR" sz="2000" spc="-150">
                <a:cs typeface="Arial"/>
              </a:rPr>
              <a:t>API</a:t>
            </a:r>
            <a:endParaRPr lang="ko-KR" altLang="en-US" sz="2000" spc="-150">
              <a:cs typeface="Arial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26C6E7-C92E-AB0F-9BDC-EA4D2B2CFE68}"/>
              </a:ext>
            </a:extLst>
          </p:cNvPr>
          <p:cNvSpPr/>
          <p:nvPr/>
        </p:nvSpPr>
        <p:spPr>
          <a:xfrm>
            <a:off x="7643705" y="3287263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2B4930-76F7-36FD-D161-EAE8E5F00429}"/>
              </a:ext>
            </a:extLst>
          </p:cNvPr>
          <p:cNvSpPr txBox="1"/>
          <p:nvPr/>
        </p:nvSpPr>
        <p:spPr>
          <a:xfrm>
            <a:off x="7854787" y="3478613"/>
            <a:ext cx="24737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>
                <a:cs typeface="Arial"/>
              </a:rPr>
              <a:t>카카오 페이</a:t>
            </a:r>
            <a:r>
              <a:rPr lang="en-US" altLang="ko-KR" sz="2000" spc="-150">
                <a:cs typeface="Arial"/>
              </a:rPr>
              <a:t>, </a:t>
            </a:r>
            <a:r>
              <a:rPr lang="ko-KR" altLang="en-US" sz="2000" spc="-150">
                <a:cs typeface="Arial"/>
              </a:rPr>
              <a:t>일반결제</a:t>
            </a:r>
            <a:endParaRPr lang="en-US" altLang="ko-KR" sz="2000" spc="-150">
              <a:cs typeface="Arial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DA9BCDE8-B8DA-A8E0-8F4F-7DC56954F0A0}"/>
              </a:ext>
            </a:extLst>
          </p:cNvPr>
          <p:cNvSpPr/>
          <p:nvPr/>
        </p:nvSpPr>
        <p:spPr>
          <a:xfrm>
            <a:off x="5335137" y="1642470"/>
            <a:ext cx="1297577" cy="30595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7C80789-DF46-16CE-AF1E-66C6225C3456}"/>
              </a:ext>
            </a:extLst>
          </p:cNvPr>
          <p:cNvSpPr/>
          <p:nvPr/>
        </p:nvSpPr>
        <p:spPr>
          <a:xfrm>
            <a:off x="7656194" y="2347421"/>
            <a:ext cx="2811844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F9891C-588F-50DC-CFAD-32CB92F236E2}"/>
              </a:ext>
            </a:extLst>
          </p:cNvPr>
          <p:cNvSpPr txBox="1"/>
          <p:nvPr/>
        </p:nvSpPr>
        <p:spPr>
          <a:xfrm>
            <a:off x="7934656" y="25573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지도 위에 매물 표시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89ED311-E9BD-025B-6DA3-3032FC9387D4}"/>
              </a:ext>
            </a:extLst>
          </p:cNvPr>
          <p:cNvSpPr/>
          <p:nvPr/>
        </p:nvSpPr>
        <p:spPr>
          <a:xfrm>
            <a:off x="7643705" y="4252582"/>
            <a:ext cx="2973377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E31F2-B578-7A62-A5D1-76A6A61170EF}"/>
              </a:ext>
            </a:extLst>
          </p:cNvPr>
          <p:cNvSpPr txBox="1"/>
          <p:nvPr/>
        </p:nvSpPr>
        <p:spPr>
          <a:xfrm>
            <a:off x="7852816" y="4444721"/>
            <a:ext cx="262385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spc="-150">
                <a:cs typeface="Arial"/>
              </a:rPr>
              <a:t>카카오</a:t>
            </a:r>
            <a:r>
              <a:rPr lang="en-US" altLang="ko-KR" sz="2000" spc="-150">
                <a:cs typeface="Arial"/>
              </a:rPr>
              <a:t>, </a:t>
            </a:r>
            <a:r>
              <a:rPr lang="ko-KR" altLang="en-US" sz="2000" spc="-150">
                <a:cs typeface="Arial"/>
              </a:rPr>
              <a:t>구글 로그 지원</a:t>
            </a:r>
            <a:endParaRPr lang="en-US" altLang="ko-KR" sz="2000" spc="-150">
              <a:cs typeface="Arial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54730D9-EA20-12CE-B47D-C7E82F595B7B}"/>
              </a:ext>
            </a:extLst>
          </p:cNvPr>
          <p:cNvSpPr/>
          <p:nvPr/>
        </p:nvSpPr>
        <p:spPr>
          <a:xfrm>
            <a:off x="1301314" y="5188234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6A6356-C177-ED6D-93A4-F0E9ACEE2834}"/>
              </a:ext>
            </a:extLst>
          </p:cNvPr>
          <p:cNvSpPr txBox="1"/>
          <p:nvPr/>
        </p:nvSpPr>
        <p:spPr>
          <a:xfrm>
            <a:off x="1848766" y="5337448"/>
            <a:ext cx="191275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spc="-150">
                <a:cs typeface="Arial"/>
              </a:rPr>
              <a:t>매물 상위 노출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836B4D7-5443-465A-8EEE-D8175CA73A5E}"/>
              </a:ext>
            </a:extLst>
          </p:cNvPr>
          <p:cNvSpPr/>
          <p:nvPr/>
        </p:nvSpPr>
        <p:spPr>
          <a:xfrm>
            <a:off x="7652776" y="5188234"/>
            <a:ext cx="2828235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11826B-82D2-074B-0445-5426CB95931A}"/>
              </a:ext>
            </a:extLst>
          </p:cNvPr>
          <p:cNvSpPr txBox="1"/>
          <p:nvPr/>
        </p:nvSpPr>
        <p:spPr>
          <a:xfrm>
            <a:off x="7764073" y="5400882"/>
            <a:ext cx="265970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>
                <a:cs typeface="Arial"/>
              </a:rPr>
              <a:t>정보게시판 </a:t>
            </a:r>
            <a:r>
              <a:rPr lang="ko-KR" altLang="en-US" sz="2000" spc="-150" err="1">
                <a:cs typeface="Arial"/>
              </a:rPr>
              <a:t>추천수</a:t>
            </a:r>
            <a:r>
              <a:rPr lang="ko-KR" altLang="en-US" sz="2000" spc="-150">
                <a:cs typeface="Arial"/>
              </a:rPr>
              <a:t> 기준</a:t>
            </a:r>
            <a:endParaRPr lang="en-US" altLang="ko-KR" sz="2000" spc="-150">
              <a:cs typeface="Arial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D41A2DAB-D4FB-D5E1-F1C3-46C5FA59BD8C}"/>
              </a:ext>
            </a:extLst>
          </p:cNvPr>
          <p:cNvSpPr/>
          <p:nvPr/>
        </p:nvSpPr>
        <p:spPr>
          <a:xfrm>
            <a:off x="5326065" y="2557422"/>
            <a:ext cx="1297577" cy="30595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88BC4776-1D6C-C3D5-643A-F3082FF426ED}"/>
              </a:ext>
            </a:extLst>
          </p:cNvPr>
          <p:cNvSpPr/>
          <p:nvPr/>
        </p:nvSpPr>
        <p:spPr>
          <a:xfrm>
            <a:off x="5335135" y="3478177"/>
            <a:ext cx="1297577" cy="30595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CBCD38E-805B-1298-6A69-5EAD795DCC84}"/>
              </a:ext>
            </a:extLst>
          </p:cNvPr>
          <p:cNvSpPr/>
          <p:nvPr/>
        </p:nvSpPr>
        <p:spPr>
          <a:xfrm>
            <a:off x="5335135" y="4464263"/>
            <a:ext cx="1297577" cy="30595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5BEC2D34-9F02-6F1E-C1E8-B9F3EA467F00}"/>
              </a:ext>
            </a:extLst>
          </p:cNvPr>
          <p:cNvSpPr/>
          <p:nvPr/>
        </p:nvSpPr>
        <p:spPr>
          <a:xfrm>
            <a:off x="5329865" y="5399915"/>
            <a:ext cx="1297577" cy="30595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1846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4.3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442621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이번 프로젝트를 마치며</a:t>
            </a:r>
            <a:r>
              <a:rPr lang="en-US" altLang="ko-KR" sz="3200" spc="-30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ko-KR" altLang="en-US" sz="3200" spc="-3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 descr="대지, 실외, 더러운이(가) 표시된 사진&#10;&#10;자동 생성된 설명">
            <a:extLst>
              <a:ext uri="{FF2B5EF4-FFF2-40B4-BE49-F238E27FC236}">
                <a16:creationId xmlns:a16="http://schemas.microsoft.com/office/drawing/2014/main" id="{19C35E1F-33A6-47E3-4F26-C1ADF190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733" y="1073885"/>
            <a:ext cx="3606800" cy="56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0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2403861"/>
            <a:ext cx="346703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THANK</a:t>
            </a:r>
            <a:r>
              <a:rPr kumimoji="0" lang="ko-KR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YOU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400">
              <a:solidFill>
                <a:prstClr val="white"/>
              </a:solidFill>
              <a:latin typeface="Arial"/>
              <a:ea typeface="나눔스퀘어 Light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👏</a:t>
            </a: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275B1-1ED2-46EC-B94E-A871976C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" y="0"/>
            <a:ext cx="12188389" cy="6136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FA6DD-21EE-48EA-B3A6-A6C68834365A}"/>
              </a:ext>
            </a:extLst>
          </p:cNvPr>
          <p:cNvSpPr txBox="1"/>
          <p:nvPr/>
        </p:nvSpPr>
        <p:spPr>
          <a:xfrm>
            <a:off x="5292735" y="5671820"/>
            <a:ext cx="1606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50" normalizeH="0" baseline="0" noProof="0">
                <a:ln>
                  <a:noFill/>
                </a:ln>
                <a:solidFill>
                  <a:srgbClr val="F2EAE3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Q &amp; A</a:t>
            </a:r>
            <a:endParaRPr kumimoji="0" lang="ko-KR" altLang="en-US" sz="4000" b="0" i="0" u="none" strike="noStrike" kern="1200" cap="none" spc="-150" normalizeH="0" baseline="0" noProof="0">
              <a:ln>
                <a:noFill/>
              </a:ln>
              <a:solidFill>
                <a:srgbClr val="F2EAE3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3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0B01D5-21D5-4962-9DA6-F0ECAD24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461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307640" y="4835975"/>
            <a:ext cx="5153975" cy="7232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100" spc="-300">
                <a:solidFill>
                  <a:schemeClr val="bg1"/>
                </a:solidFill>
                <a:latin typeface="+mn-ea"/>
              </a:rPr>
              <a:t>팀원 소개 및 역할 분담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64359" y="3465513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</a:rPr>
              <a:t>Part</a:t>
            </a:r>
            <a:r>
              <a:rPr lang="ko-KR" altLang="en-US" sz="6000" b="1">
                <a:solidFill>
                  <a:schemeClr val="bg1"/>
                </a:solidFill>
              </a:rPr>
              <a:t> </a:t>
            </a:r>
            <a:r>
              <a:rPr lang="en-US" altLang="ko-KR" sz="6000" b="1">
                <a:solidFill>
                  <a:schemeClr val="bg1"/>
                </a:solidFill>
              </a:rPr>
              <a:t>1</a:t>
            </a:r>
            <a:endParaRPr lang="ko-KR" altLang="en-US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294DBC82-6784-222D-2C4F-AFE8FEB4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183" y="1803197"/>
            <a:ext cx="1356151" cy="18059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D4F490-23B9-4751-81DD-3EB98763973A}"/>
              </a:ext>
            </a:extLst>
          </p:cNvPr>
          <p:cNvSpPr txBox="1"/>
          <p:nvPr/>
        </p:nvSpPr>
        <p:spPr>
          <a:xfrm>
            <a:off x="3137983" y="3598125"/>
            <a:ext cx="18473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2CD465-87B3-47DC-B991-1FEA2D072210}"/>
              </a:ext>
            </a:extLst>
          </p:cNvPr>
          <p:cNvSpPr txBox="1"/>
          <p:nvPr/>
        </p:nvSpPr>
        <p:spPr>
          <a:xfrm>
            <a:off x="7317292" y="5677162"/>
            <a:ext cx="18473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나눔스퀘어 Light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FC39B7-278E-4954-9514-E9A2F4D899C7}"/>
              </a:ext>
            </a:extLst>
          </p:cNvPr>
          <p:cNvSpPr txBox="1"/>
          <p:nvPr/>
        </p:nvSpPr>
        <p:spPr>
          <a:xfrm>
            <a:off x="7932803" y="2182393"/>
            <a:ext cx="24697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나눔스퀘어 Light"/>
              <a:cs typeface="Arial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5BBC86-E77F-4C57-B4C1-E2BCE1FB957C}"/>
              </a:ext>
            </a:extLst>
          </p:cNvPr>
          <p:cNvSpPr txBox="1"/>
          <p:nvPr/>
        </p:nvSpPr>
        <p:spPr>
          <a:xfrm>
            <a:off x="923884" y="112476"/>
            <a:ext cx="4016903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3300" spc="-300">
                <a:latin typeface="Arial"/>
                <a:ea typeface="나눔스퀘어 Light"/>
              </a:rPr>
              <a:t>팀원 소개 및 역할 분담</a:t>
            </a:r>
            <a:endParaRPr kumimoji="0" lang="ko-KR" altLang="en-US" sz="3300" b="0" i="0" u="none" strike="noStrike" kern="1200" cap="none" spc="-30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5838-1214-49F5-8DEC-321426A0B259}"/>
              </a:ext>
            </a:extLst>
          </p:cNvPr>
          <p:cNvSpPr txBox="1"/>
          <p:nvPr/>
        </p:nvSpPr>
        <p:spPr>
          <a:xfrm>
            <a:off x="121053" y="109495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1.1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사람, 벽, 실내, 머리카락이(가) 표시된 사진&#10;&#10;자동 생성된 설명">
            <a:extLst>
              <a:ext uri="{FF2B5EF4-FFF2-40B4-BE49-F238E27FC236}">
                <a16:creationId xmlns:a16="http://schemas.microsoft.com/office/drawing/2014/main" id="{B7F70C8D-A162-661A-B10F-2237ED58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54" y="1743271"/>
            <a:ext cx="1467104" cy="19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AE6B159-B554-4548-9959-F7FDB43BB3B2}"/>
              </a:ext>
            </a:extLst>
          </p:cNvPr>
          <p:cNvSpPr txBox="1"/>
          <p:nvPr/>
        </p:nvSpPr>
        <p:spPr>
          <a:xfrm>
            <a:off x="1303205" y="3847046"/>
            <a:ext cx="128007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ko-KR" altLang="en-US" sz="1400" spc="-150" err="1">
                <a:latin typeface="Segoe UI"/>
                <a:ea typeface="나눔스퀘어 Light"/>
                <a:cs typeface="Arial"/>
              </a:rPr>
              <a:t>엄지수</a:t>
            </a:r>
            <a:endParaRPr kumimoji="0" lang="ko-KR" altLang="en-US" sz="1400" i="0" u="none" strike="noStrike" kern="1200" cap="none" spc="-15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073F8-11ED-6818-86A2-B46E946E386B}"/>
              </a:ext>
            </a:extLst>
          </p:cNvPr>
          <p:cNvSpPr txBox="1"/>
          <p:nvPr/>
        </p:nvSpPr>
        <p:spPr>
          <a:xfrm>
            <a:off x="1665273" y="3455720"/>
            <a:ext cx="1201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9D0907-2C7F-4DB1-8CC1-EC9B8CEAA205}"/>
              </a:ext>
            </a:extLst>
          </p:cNvPr>
          <p:cNvSpPr txBox="1"/>
          <p:nvPr/>
        </p:nvSpPr>
        <p:spPr>
          <a:xfrm>
            <a:off x="4052054" y="3855067"/>
            <a:ext cx="15160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ko-KR" altLang="en-US" sz="1400" spc="-150" err="1">
                <a:latin typeface="+mn-ea"/>
                <a:cs typeface="Arial"/>
              </a:rPr>
              <a:t>맹은규</a:t>
            </a:r>
            <a:r>
              <a:rPr lang="ko-KR" altLang="en-US" sz="1400" spc="-150">
                <a:latin typeface="+mn-ea"/>
                <a:cs typeface="Arial"/>
              </a:rPr>
              <a:t> </a:t>
            </a:r>
            <a:endParaRPr kumimoji="0" lang="ko-KR" altLang="en-US" sz="1400" b="0" i="0" u="none" strike="noStrike" kern="1200" cap="none" spc="-15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10" name="그림 10" descr="사람, 넥타이, 정장, 남자이(가) 표시된 사진&#10;&#10;자동 생성된 설명">
            <a:extLst>
              <a:ext uri="{FF2B5EF4-FFF2-40B4-BE49-F238E27FC236}">
                <a16:creationId xmlns:a16="http://schemas.microsoft.com/office/drawing/2014/main" id="{484389C5-080E-EB0E-48EE-5A89EBBB8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092" y="1804508"/>
            <a:ext cx="1386963" cy="18641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CCA462-DC0E-7285-2F81-E4D70194209C}"/>
              </a:ext>
            </a:extLst>
          </p:cNvPr>
          <p:cNvSpPr txBox="1"/>
          <p:nvPr/>
        </p:nvSpPr>
        <p:spPr>
          <a:xfrm>
            <a:off x="6902133" y="3892650"/>
            <a:ext cx="119977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ko-KR" altLang="en-US" sz="1400" spc="-150">
                <a:latin typeface="Segoe UI"/>
                <a:ea typeface="나눔스퀘어 Light"/>
                <a:cs typeface="Arial"/>
              </a:rPr>
              <a:t>유정현</a:t>
            </a:r>
            <a:endParaRPr kumimoji="0" lang="ko-KR" altLang="en-US" sz="1400" b="0" i="0" u="none" strike="noStrike" kern="1200" cap="none" spc="-15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/>
              <a:ea typeface="나눔스퀘어 Light"/>
              <a:cs typeface="+mn-cs"/>
            </a:endParaRPr>
          </a:p>
        </p:txBody>
      </p:sp>
      <p:pic>
        <p:nvPicPr>
          <p:cNvPr id="4" name="그림 6" descr="대지, 사람, 실외, 앉아있는이(가) 표시된 사진&#10;&#10;자동 생성된 설명">
            <a:extLst>
              <a:ext uri="{FF2B5EF4-FFF2-40B4-BE49-F238E27FC236}">
                <a16:creationId xmlns:a16="http://schemas.microsoft.com/office/drawing/2014/main" id="{BEBD22F6-FB57-4699-1D47-9E8D27E8C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775" y="1771493"/>
            <a:ext cx="1531401" cy="19892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199007-D2F6-ACFD-BCBA-D0C686649DDD}"/>
              </a:ext>
            </a:extLst>
          </p:cNvPr>
          <p:cNvSpPr txBox="1"/>
          <p:nvPr/>
        </p:nvSpPr>
        <p:spPr>
          <a:xfrm>
            <a:off x="9669188" y="3864474"/>
            <a:ext cx="119977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kumimoji="0" lang="ko-KR" altLang="en-US" sz="1400" b="0" i="0" u="none" strike="noStrike" kern="1200" cap="none" spc="-15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/>
                <a:ea typeface="나눔스퀘어 Light"/>
                <a:cs typeface="+mn-cs"/>
              </a:rPr>
              <a:t>김대인</a:t>
            </a:r>
            <a:endParaRPr kumimoji="0" lang="ko-KR" altLang="en-US" sz="1400" b="0" i="0" u="none" strike="noStrike" kern="1200" cap="none" spc="-15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/>
              <a:ea typeface="나눔스퀘어 Light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F87313B-3C48-3C55-B93F-D3A606AC3192}"/>
              </a:ext>
            </a:extLst>
          </p:cNvPr>
          <p:cNvSpPr/>
          <p:nvPr/>
        </p:nvSpPr>
        <p:spPr>
          <a:xfrm>
            <a:off x="3461854" y="1807179"/>
            <a:ext cx="1701693" cy="180591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577D80-6358-1084-22D0-3E0ED3470870}"/>
              </a:ext>
            </a:extLst>
          </p:cNvPr>
          <p:cNvSpPr/>
          <p:nvPr/>
        </p:nvSpPr>
        <p:spPr>
          <a:xfrm>
            <a:off x="3626558" y="1782939"/>
            <a:ext cx="1631326" cy="1830149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9EF7376-A058-C80F-CC8D-400552D9CF58}"/>
              </a:ext>
            </a:extLst>
          </p:cNvPr>
          <p:cNvSpPr/>
          <p:nvPr/>
        </p:nvSpPr>
        <p:spPr>
          <a:xfrm>
            <a:off x="684654" y="1800390"/>
            <a:ext cx="1701693" cy="180591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84886FC-8B7F-C32B-9086-05938E672A21}"/>
              </a:ext>
            </a:extLst>
          </p:cNvPr>
          <p:cNvSpPr/>
          <p:nvPr/>
        </p:nvSpPr>
        <p:spPr>
          <a:xfrm>
            <a:off x="871733" y="1788312"/>
            <a:ext cx="1631326" cy="1830149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6D358BD-0DDF-3147-9440-7188FCC7AC34}"/>
              </a:ext>
            </a:extLst>
          </p:cNvPr>
          <p:cNvSpPr/>
          <p:nvPr/>
        </p:nvSpPr>
        <p:spPr>
          <a:xfrm>
            <a:off x="6369263" y="1828748"/>
            <a:ext cx="1701693" cy="180591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3ADF61-ECC3-85EE-4F10-3ACEC8E588E0}"/>
              </a:ext>
            </a:extLst>
          </p:cNvPr>
          <p:cNvSpPr/>
          <p:nvPr/>
        </p:nvSpPr>
        <p:spPr>
          <a:xfrm>
            <a:off x="6533967" y="1804508"/>
            <a:ext cx="1631326" cy="1830149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9ACE8B2-A7F1-5408-AD16-657C891E5533}"/>
              </a:ext>
            </a:extLst>
          </p:cNvPr>
          <p:cNvSpPr/>
          <p:nvPr/>
        </p:nvSpPr>
        <p:spPr>
          <a:xfrm>
            <a:off x="9110476" y="1849904"/>
            <a:ext cx="1701693" cy="180591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1AFD94A-70C7-D8EC-D0A5-BD031D8735BD}"/>
              </a:ext>
            </a:extLst>
          </p:cNvPr>
          <p:cNvSpPr/>
          <p:nvPr/>
        </p:nvSpPr>
        <p:spPr>
          <a:xfrm>
            <a:off x="9204812" y="1859661"/>
            <a:ext cx="1701693" cy="1830149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2E08AA-4FEB-103E-D4AD-735060EBA3CE}"/>
              </a:ext>
            </a:extLst>
          </p:cNvPr>
          <p:cNvSpPr txBox="1"/>
          <p:nvPr/>
        </p:nvSpPr>
        <p:spPr>
          <a:xfrm>
            <a:off x="4022282" y="4225951"/>
            <a:ext cx="15160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ko-KR" altLang="en-US" sz="1400" spc="-150">
                <a:latin typeface="+mn-ea"/>
                <a:cs typeface="Arial"/>
              </a:rPr>
              <a:t>LV. </a:t>
            </a:r>
            <a:r>
              <a:rPr lang="ko-KR" altLang="en-US" sz="1400" spc="-150">
                <a:solidFill>
                  <a:srgbClr val="0070C0"/>
                </a:solidFill>
                <a:latin typeface="+mn-ea"/>
                <a:cs typeface="Arial"/>
              </a:rPr>
              <a:t>- 999</a:t>
            </a:r>
            <a:endParaRPr kumimoji="0" lang="ko-KR" altLang="en-US" sz="1400" b="0" i="0" u="none" strike="noStrike" kern="1200" cap="none" spc="-15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5E1EC-5DEA-88EB-0D6B-0EA7FE90A4E8}"/>
              </a:ext>
            </a:extLst>
          </p:cNvPr>
          <p:cNvSpPr txBox="1"/>
          <p:nvPr/>
        </p:nvSpPr>
        <p:spPr>
          <a:xfrm>
            <a:off x="1303204" y="4207137"/>
            <a:ext cx="128007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kumimoji="0" lang="en-US" altLang="ko-KR" sz="140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/>
                <a:ea typeface="나눔스퀘어 Light"/>
                <a:cs typeface="+mn-cs"/>
              </a:rPr>
              <a:t>LV.   </a:t>
            </a:r>
            <a:r>
              <a:rPr kumimoji="0" lang="en-US" altLang="ko-KR" sz="1400" i="0" u="none" strike="noStrike" kern="1200" cap="none" spc="-15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나눔스퀘어 Light"/>
                <a:cs typeface="+mn-cs"/>
              </a:rPr>
              <a:t>999</a:t>
            </a:r>
            <a:endParaRPr kumimoji="0" lang="ko-KR" altLang="en-US" sz="1400" i="0" u="none" strike="noStrike" kern="1200" cap="none" spc="-15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나눔스퀘어 Light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FBD7CE-C907-5AA2-D766-F01E099E8F16}"/>
              </a:ext>
            </a:extLst>
          </p:cNvPr>
          <p:cNvSpPr txBox="1"/>
          <p:nvPr/>
        </p:nvSpPr>
        <p:spPr>
          <a:xfrm>
            <a:off x="6902133" y="4249642"/>
            <a:ext cx="15160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ko-KR" altLang="en-US" sz="1400" spc="-150">
                <a:latin typeface="+mn-ea"/>
                <a:cs typeface="Arial"/>
              </a:rPr>
              <a:t>LV. </a:t>
            </a:r>
            <a:r>
              <a:rPr lang="ko-KR" altLang="en-US" sz="1400" spc="-150">
                <a:solidFill>
                  <a:srgbClr val="0070C0"/>
                </a:solidFill>
                <a:latin typeface="+mn-ea"/>
                <a:cs typeface="Arial"/>
              </a:rPr>
              <a:t>- 999</a:t>
            </a:r>
            <a:endParaRPr kumimoji="0" lang="ko-KR" altLang="en-US" sz="1400" b="0" i="0" u="none" strike="noStrike" kern="1200" cap="none" spc="-15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4BF813-0130-AD08-4C0A-946AC7F6DA4B}"/>
              </a:ext>
            </a:extLst>
          </p:cNvPr>
          <p:cNvSpPr txBox="1"/>
          <p:nvPr/>
        </p:nvSpPr>
        <p:spPr>
          <a:xfrm>
            <a:off x="9669188" y="4249641"/>
            <a:ext cx="15160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ko-KR" altLang="en-US" sz="1400" spc="-150">
                <a:latin typeface="+mn-ea"/>
                <a:cs typeface="Arial"/>
              </a:rPr>
              <a:t>LV. </a:t>
            </a:r>
            <a:r>
              <a:rPr lang="ko-KR" altLang="en-US" sz="1400" spc="-150">
                <a:solidFill>
                  <a:srgbClr val="0070C0"/>
                </a:solidFill>
                <a:latin typeface="+mn-ea"/>
                <a:cs typeface="Arial"/>
              </a:rPr>
              <a:t>- 999</a:t>
            </a:r>
            <a:endParaRPr kumimoji="0" lang="ko-KR" altLang="en-US" sz="1400" b="0" i="0" u="none" strike="noStrike" kern="1200" cap="none" spc="-15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7CFA0-B3E2-C9C3-5AA5-198DDBBD17C6}"/>
              </a:ext>
            </a:extLst>
          </p:cNvPr>
          <p:cNvSpPr txBox="1"/>
          <p:nvPr/>
        </p:nvSpPr>
        <p:spPr>
          <a:xfrm>
            <a:off x="660400" y="4972471"/>
            <a:ext cx="2005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매물리스트 구현 </a:t>
            </a:r>
            <a:r>
              <a:rPr lang="en-US" altLang="ko-KR" sz="1000"/>
              <a:t>+ </a:t>
            </a:r>
            <a:r>
              <a:rPr lang="ko-KR" altLang="en-US" sz="1000"/>
              <a:t>필터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게시판 </a:t>
            </a:r>
            <a:r>
              <a:rPr lang="en-US" altLang="ko-KR" sz="1000"/>
              <a:t>DB </a:t>
            </a:r>
            <a:r>
              <a:rPr lang="ko-KR" altLang="en-US" sz="1000"/>
              <a:t>및 게시판 작성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다양한 오류 처리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EA05E0-01FC-D17D-A414-FEE3A1077041}"/>
              </a:ext>
            </a:extLst>
          </p:cNvPr>
          <p:cNvSpPr txBox="1"/>
          <p:nvPr/>
        </p:nvSpPr>
        <p:spPr>
          <a:xfrm>
            <a:off x="3348149" y="4972469"/>
            <a:ext cx="20059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물품 </a:t>
            </a:r>
            <a:r>
              <a:rPr lang="en-US" altLang="ko-KR" sz="1000"/>
              <a:t>DB </a:t>
            </a:r>
            <a:r>
              <a:rPr lang="ko-KR" altLang="en-US" sz="1000"/>
              <a:t>작성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매물 상세보기 페이지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000"/>
              <a:t>DB </a:t>
            </a:r>
            <a:r>
              <a:rPr lang="ko-KR" altLang="en-US" sz="1000"/>
              <a:t>설계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0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3123E-EB4D-6608-BAB8-AEA7697EEC01}"/>
              </a:ext>
            </a:extLst>
          </p:cNvPr>
          <p:cNvSpPr txBox="1"/>
          <p:nvPr/>
        </p:nvSpPr>
        <p:spPr>
          <a:xfrm>
            <a:off x="6270587" y="4716913"/>
            <a:ext cx="2005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회원</a:t>
            </a:r>
            <a:r>
              <a:rPr lang="en-US" altLang="ko-KR" sz="1000"/>
              <a:t>, </a:t>
            </a:r>
            <a:r>
              <a:rPr lang="ko-KR" altLang="en-US" sz="1000"/>
              <a:t>중개인 </a:t>
            </a:r>
            <a:r>
              <a:rPr lang="en-US" altLang="ko-KR" sz="1000"/>
              <a:t>DB </a:t>
            </a:r>
            <a:r>
              <a:rPr lang="ko-KR" altLang="en-US" sz="1000"/>
              <a:t>작성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마이페이지 구현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임대인 등록 구현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0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33914B-EDF0-D1B5-2D7F-0234383C4E46}"/>
              </a:ext>
            </a:extLst>
          </p:cNvPr>
          <p:cNvSpPr txBox="1"/>
          <p:nvPr/>
        </p:nvSpPr>
        <p:spPr>
          <a:xfrm>
            <a:off x="8958336" y="4954876"/>
            <a:ext cx="22269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매물 </a:t>
            </a:r>
            <a:r>
              <a:rPr lang="en-US" altLang="ko-KR" sz="1000"/>
              <a:t>DB, </a:t>
            </a:r>
            <a:r>
              <a:rPr lang="ko-KR" altLang="en-US" sz="1000"/>
              <a:t>즐겨찾기 </a:t>
            </a:r>
            <a:r>
              <a:rPr lang="en-US" altLang="ko-KR" sz="1000"/>
              <a:t>DB </a:t>
            </a:r>
            <a:r>
              <a:rPr lang="ko-KR" altLang="en-US" sz="1000"/>
              <a:t>작성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임대인 등록 구현</a:t>
            </a: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/>
              <a:t>매물 상세보기 화면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20E6C9-46CE-1FF1-224B-5365A487D33C}"/>
              </a:ext>
            </a:extLst>
          </p:cNvPr>
          <p:cNvSpPr/>
          <p:nvPr/>
        </p:nvSpPr>
        <p:spPr>
          <a:xfrm>
            <a:off x="9573934" y="6498915"/>
            <a:ext cx="259006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B068E3-A783-468B-AD87-F7F5C495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345322" y="4835975"/>
            <a:ext cx="3254417" cy="7232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100" spc="-300">
                <a:solidFill>
                  <a:schemeClr val="bg1"/>
                </a:solidFill>
                <a:latin typeface="+mn-ea"/>
              </a:rPr>
              <a:t>프로젝트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</a:rPr>
              <a:t>Part</a:t>
            </a:r>
            <a:r>
              <a:rPr lang="ko-KR" altLang="en-US" sz="6000" b="1">
                <a:solidFill>
                  <a:schemeClr val="bg1"/>
                </a:solidFill>
              </a:rPr>
              <a:t> </a:t>
            </a:r>
            <a:r>
              <a:rPr lang="en-US" altLang="ko-KR" sz="6000" b="1">
                <a:solidFill>
                  <a:schemeClr val="bg1"/>
                </a:solidFill>
              </a:rPr>
              <a:t>2</a:t>
            </a:r>
            <a:endParaRPr lang="ko-KR" altLang="en-US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2.1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3513FF-B9ED-6F4D-2DE5-9750E59A91AD}"/>
              </a:ext>
            </a:extLst>
          </p:cNvPr>
          <p:cNvSpPr/>
          <p:nvPr/>
        </p:nvSpPr>
        <p:spPr>
          <a:xfrm>
            <a:off x="1297135" y="1331535"/>
            <a:ext cx="2045866" cy="5671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5F9A14-B642-123C-A8FC-DBBDA9D9BB3F}"/>
              </a:ext>
            </a:extLst>
          </p:cNvPr>
          <p:cNvSpPr/>
          <p:nvPr/>
        </p:nvSpPr>
        <p:spPr bwMode="auto">
          <a:xfrm>
            <a:off x="1042390" y="2078338"/>
            <a:ext cx="7632848" cy="1296144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>
              <a:solidFill>
                <a:srgbClr val="3F3F48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144C6-1F8B-DDF6-0376-2D0BC6D6D32E}"/>
              </a:ext>
            </a:extLst>
          </p:cNvPr>
          <p:cNvSpPr txBox="1"/>
          <p:nvPr/>
        </p:nvSpPr>
        <p:spPr>
          <a:xfrm>
            <a:off x="1477017" y="2533790"/>
            <a:ext cx="6976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 ExtraBold"/>
                <a:ea typeface="돋움"/>
              </a:rPr>
              <a:t>2030 1인 가구를 위한 부동산 매물 제공 웹 플랫폼</a:t>
            </a:r>
            <a:endParaRPr lang="ko-KR">
              <a:ea typeface="돋움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5E2C90-4883-6B18-129A-410AB335AB03}"/>
              </a:ext>
            </a:extLst>
          </p:cNvPr>
          <p:cNvSpPr/>
          <p:nvPr/>
        </p:nvSpPr>
        <p:spPr bwMode="auto">
          <a:xfrm>
            <a:off x="1042390" y="4322684"/>
            <a:ext cx="7632848" cy="223224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>
              <a:solidFill>
                <a:srgbClr val="3F3F48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20F4A-6A2B-5035-8B55-F3E33851E1CD}"/>
              </a:ext>
            </a:extLst>
          </p:cNvPr>
          <p:cNvSpPr txBox="1"/>
          <p:nvPr/>
        </p:nvSpPr>
        <p:spPr>
          <a:xfrm>
            <a:off x="1477017" y="4700144"/>
            <a:ext cx="697653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나눔스퀘어 ExtraBold"/>
                <a:ea typeface="굴림"/>
              </a:rPr>
              <a:t> </a:t>
            </a:r>
            <a:r>
              <a:rPr lang="en-US" altLang="ko-KR">
                <a:latin typeface="나눔스퀘어 ExtraBold"/>
                <a:ea typeface="돋움"/>
              </a:rPr>
              <a:t>1</a:t>
            </a:r>
            <a:r>
              <a:rPr lang="ko-KR" altLang="en-US">
                <a:latin typeface="나눔스퀘어 ExtraBold"/>
                <a:ea typeface="돋움"/>
              </a:rPr>
              <a:t>인 가구의 수가 증가함에 따라 점점 수요가 많아지는 </a:t>
            </a:r>
            <a:r>
              <a:rPr lang="en-US" altLang="ko-KR">
                <a:latin typeface="나눔스퀘어 ExtraBold"/>
                <a:ea typeface="돋움"/>
              </a:rPr>
              <a:t>1</a:t>
            </a:r>
            <a:r>
              <a:rPr lang="ko-KR" altLang="en-US">
                <a:latin typeface="나눔스퀘어 ExtraBold"/>
                <a:ea typeface="돋움"/>
              </a:rPr>
              <a:t>인 가구를 위한 부동산 매물을 보다 손쉽게 찾을 수 있는 프로그램 제작.</a:t>
            </a:r>
            <a:endParaRPr lang="en-US" altLang="ko-KR">
              <a:latin typeface="나눔스퀘어 ExtraBold"/>
              <a:ea typeface="돋움" panose="020B0600000101010101" pitchFamily="50" charset="-127"/>
            </a:endParaRPr>
          </a:p>
          <a:p>
            <a:endParaRPr lang="en-US" altLang="ko-KR">
              <a:latin typeface="나눔스퀘어 ExtraBold"/>
              <a:ea typeface="돋움" panose="020B0600000101010101" pitchFamily="50" charset="-127"/>
            </a:endParaRPr>
          </a:p>
          <a:p>
            <a:r>
              <a:rPr lang="en-US" altLang="ko-KR">
                <a:latin typeface="나눔스퀘어 ExtraBold"/>
                <a:ea typeface="돋움"/>
              </a:rPr>
              <a:t> </a:t>
            </a:r>
            <a:r>
              <a:rPr lang="ko-KR" altLang="en-US">
                <a:latin typeface="나눔스퀘어 ExtraBold"/>
                <a:ea typeface="돋움"/>
              </a:rPr>
              <a:t>부동산 지식이 별로 없는 </a:t>
            </a:r>
            <a:r>
              <a:rPr lang="en-US" altLang="ko-KR">
                <a:latin typeface="나눔스퀘어 ExtraBold"/>
                <a:ea typeface="돋움"/>
              </a:rPr>
              <a:t>2030</a:t>
            </a:r>
            <a:r>
              <a:rPr lang="ko-KR" altLang="en-US">
                <a:latin typeface="나눔스퀘어 ExtraBold"/>
                <a:ea typeface="돋움"/>
              </a:rPr>
              <a:t>의 안전한 거래를 위해서 필수로 알아야하는 정보를 알려줄 수 있는 게시판 제작.</a:t>
            </a:r>
            <a:endParaRPr lang="ko-KR" altLang="en-US">
              <a:latin typeface="나눔스퀘어 ExtraBold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250DB5-B58E-35CF-B8C8-D7727447E13E}"/>
              </a:ext>
            </a:extLst>
          </p:cNvPr>
          <p:cNvSpPr txBox="1"/>
          <p:nvPr/>
        </p:nvSpPr>
        <p:spPr>
          <a:xfrm>
            <a:off x="1416698" y="1395506"/>
            <a:ext cx="19099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>
                <a:solidFill>
                  <a:schemeClr val="bg1"/>
                </a:solidFill>
                <a:latin typeface="+mn-ea"/>
                <a:ea typeface="+mn-ea"/>
              </a:rPr>
              <a:t>프로젝트 주제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89EF6-F08A-A9C9-6CF5-2F6142AFA3B0}"/>
              </a:ext>
            </a:extLst>
          </p:cNvPr>
          <p:cNvSpPr/>
          <p:nvPr/>
        </p:nvSpPr>
        <p:spPr>
          <a:xfrm>
            <a:off x="1297135" y="3598263"/>
            <a:ext cx="1620236" cy="5671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95F5CD-F5C8-23EF-F127-145776D98EAC}"/>
              </a:ext>
            </a:extLst>
          </p:cNvPr>
          <p:cNvSpPr txBox="1"/>
          <p:nvPr/>
        </p:nvSpPr>
        <p:spPr>
          <a:xfrm>
            <a:off x="1454524" y="3687605"/>
            <a:ext cx="1323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>
                <a:solidFill>
                  <a:schemeClr val="bg1"/>
                </a:solidFill>
                <a:latin typeface="+mn-ea"/>
              </a:rPr>
              <a:t>기획의도</a:t>
            </a:r>
            <a:endParaRPr lang="ko-KR" altLang="en-US" sz="20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0CD920-2278-FBB4-BF9A-30B09672815A}"/>
              </a:ext>
            </a:extLst>
          </p:cNvPr>
          <p:cNvSpPr txBox="1"/>
          <p:nvPr/>
        </p:nvSpPr>
        <p:spPr>
          <a:xfrm>
            <a:off x="972985" y="122205"/>
            <a:ext cx="383310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프로젝트  주제 및 목적</a:t>
            </a:r>
          </a:p>
        </p:txBody>
      </p:sp>
    </p:spTree>
    <p:extLst>
      <p:ext uri="{BB962C8B-B14F-4D97-AF65-F5344CB8AC3E}">
        <p14:creationId xmlns:p14="http://schemas.microsoft.com/office/powerpoint/2010/main" val="32605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2.2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331052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프로젝트  개발방향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3B0565B-531E-33D4-5B23-7A7D4D298B1A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cs typeface="Arial"/>
              </a:rPr>
              <a:t>사용자</a:t>
            </a:r>
            <a:endParaRPr lang="ko-KR" altLang="en-US" err="1">
              <a:cs typeface="Arial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480534-3055-FFA4-3177-F887B82084C1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cs typeface="Arial"/>
              </a:rPr>
              <a:t>중개인</a:t>
            </a:r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59E6F37-02FD-0F5E-78C7-685EAD70C631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cs typeface="Arial"/>
              </a:rPr>
              <a:t>관리자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E82741-BCD4-4EE5-556F-1DA7315D5008}"/>
              </a:ext>
            </a:extLst>
          </p:cNvPr>
          <p:cNvSpPr txBox="1"/>
          <p:nvPr/>
        </p:nvSpPr>
        <p:spPr>
          <a:xfrm>
            <a:off x="884899" y="5232488"/>
            <a:ext cx="301877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편리한 매물검색을 통한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</a:endParaRPr>
          </a:p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cs typeface="Arial"/>
              </a:rPr>
              <a:t>사용성 극대화</a:t>
            </a:r>
            <a:endParaRPr lang="ko-KR" sz="24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0339F1-6FA5-6571-0BB1-C288D86AD9BE}"/>
              </a:ext>
            </a:extLst>
          </p:cNvPr>
          <p:cNvSpPr txBox="1"/>
          <p:nvPr/>
        </p:nvSpPr>
        <p:spPr>
          <a:xfrm>
            <a:off x="4282043" y="5239833"/>
            <a:ext cx="36279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편리한 매물 등록과 홍보활동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9D261D-C552-8F5E-D1E5-16D8FA9C103B}"/>
              </a:ext>
            </a:extLst>
          </p:cNvPr>
          <p:cNvSpPr txBox="1"/>
          <p:nvPr/>
        </p:nvSpPr>
        <p:spPr>
          <a:xfrm>
            <a:off x="9116354" y="5232488"/>
            <a:ext cx="126188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이윤추구</a:t>
            </a:r>
          </a:p>
        </p:txBody>
      </p:sp>
    </p:spTree>
    <p:extLst>
      <p:ext uri="{BB962C8B-B14F-4D97-AF65-F5344CB8AC3E}">
        <p14:creationId xmlns:p14="http://schemas.microsoft.com/office/powerpoint/2010/main" val="41682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2.3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1F92943-9327-221A-C7BF-196CF538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87" y="1597414"/>
            <a:ext cx="2220849" cy="15316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42985B8-B84B-1642-1AB9-D3E9A9DC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611" y="1889641"/>
            <a:ext cx="2828925" cy="11239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28FB50-3882-C947-0459-D7D567156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411" y="1701165"/>
            <a:ext cx="3359196" cy="1552897"/>
          </a:xfrm>
          <a:prstGeom prst="rect">
            <a:avLst/>
          </a:prstGeom>
        </p:spPr>
      </p:pic>
      <p:pic>
        <p:nvPicPr>
          <p:cNvPr id="25" name="Picture 2" descr="HTML : HTML5는 무엇인가?">
            <a:extLst>
              <a:ext uri="{FF2B5EF4-FFF2-40B4-BE49-F238E27FC236}">
                <a16:creationId xmlns:a16="http://schemas.microsoft.com/office/drawing/2014/main" id="{31CBE512-1D2E-21F6-C3FC-B24922C3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766" y="4534091"/>
            <a:ext cx="1547811" cy="15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SS - 위키백과, 우리 모두의 백과사전">
            <a:extLst>
              <a:ext uri="{FF2B5EF4-FFF2-40B4-BE49-F238E27FC236}">
                <a16:creationId xmlns:a16="http://schemas.microsoft.com/office/drawing/2014/main" id="{137C9450-6A39-D01A-ECA1-21F18B502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58" y="4311855"/>
            <a:ext cx="1385105" cy="195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7DB697-3D13-D1BA-B7B7-2B28D37AFD98}"/>
              </a:ext>
            </a:extLst>
          </p:cNvPr>
          <p:cNvSpPr txBox="1"/>
          <p:nvPr/>
        </p:nvSpPr>
        <p:spPr>
          <a:xfrm>
            <a:off x="972985" y="122205"/>
            <a:ext cx="338586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프로젝트  사용 기술</a:t>
            </a:r>
          </a:p>
        </p:txBody>
      </p:sp>
      <p:pic>
        <p:nvPicPr>
          <p:cNvPr id="3074" name="Picture 2" descr="JQuery 기초1">
            <a:extLst>
              <a:ext uri="{FF2B5EF4-FFF2-40B4-BE49-F238E27FC236}">
                <a16:creationId xmlns:a16="http://schemas.microsoft.com/office/drawing/2014/main" id="{E5A5F59E-3A8E-BE14-B5B7-E6E1CD04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848" y="3595040"/>
            <a:ext cx="3443262" cy="187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DE7F1A-F050-2884-E67B-3A2CC41C3A04}"/>
              </a:ext>
            </a:extLst>
          </p:cNvPr>
          <p:cNvSpPr txBox="1"/>
          <p:nvPr/>
        </p:nvSpPr>
        <p:spPr>
          <a:xfrm>
            <a:off x="93174" y="118787"/>
            <a:ext cx="73930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>
                <a:latin typeface="Arial"/>
                <a:ea typeface="+mj-ea"/>
              </a:rPr>
              <a:t>2.4</a:t>
            </a:r>
            <a:endParaRPr kumimoji="0" lang="ko-KR" altLang="en-US" sz="300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B155-0FB9-F545-EB6B-B1A36A886771}"/>
              </a:ext>
            </a:extLst>
          </p:cNvPr>
          <p:cNvSpPr txBox="1"/>
          <p:nvPr/>
        </p:nvSpPr>
        <p:spPr>
          <a:xfrm>
            <a:off x="972985" y="122205"/>
            <a:ext cx="256672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tx2">
                    <a:lumMod val="75000"/>
                  </a:schemeClr>
                </a:solidFill>
              </a:rPr>
              <a:t>프로젝트  단계</a:t>
            </a:r>
            <a:endParaRPr lang="ko-KR" altLang="en-US" sz="3200" spc="-3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36" name="자유형: 도형 135">
            <a:extLst>
              <a:ext uri="{FF2B5EF4-FFF2-40B4-BE49-F238E27FC236}">
                <a16:creationId xmlns:a16="http://schemas.microsoft.com/office/drawing/2014/main" id="{915EAC1B-9E38-F466-0686-BB03B290BF09}"/>
              </a:ext>
            </a:extLst>
          </p:cNvPr>
          <p:cNvSpPr/>
          <p:nvPr/>
        </p:nvSpPr>
        <p:spPr>
          <a:xfrm>
            <a:off x="630663" y="2582979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/>
          </a:p>
        </p:txBody>
      </p:sp>
      <p:sp>
        <p:nvSpPr>
          <p:cNvPr id="138" name="자유형: 도형 137">
            <a:extLst>
              <a:ext uri="{FF2B5EF4-FFF2-40B4-BE49-F238E27FC236}">
                <a16:creationId xmlns:a16="http://schemas.microsoft.com/office/drawing/2014/main" id="{70CB66B5-5BCA-28B4-CFEA-E08067D9DC5C}"/>
              </a:ext>
            </a:extLst>
          </p:cNvPr>
          <p:cNvSpPr/>
          <p:nvPr/>
        </p:nvSpPr>
        <p:spPr>
          <a:xfrm>
            <a:off x="2735483" y="2582979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D3CA90A6-7B32-BE44-0DD6-A9DB155BCEFC}"/>
              </a:ext>
            </a:extLst>
          </p:cNvPr>
          <p:cNvSpPr/>
          <p:nvPr/>
        </p:nvSpPr>
        <p:spPr>
          <a:xfrm>
            <a:off x="4868181" y="2582979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42" name="자유형: 도형 141">
            <a:extLst>
              <a:ext uri="{FF2B5EF4-FFF2-40B4-BE49-F238E27FC236}">
                <a16:creationId xmlns:a16="http://schemas.microsoft.com/office/drawing/2014/main" id="{383EDC24-B065-80D2-A735-B061C597ECE7}"/>
              </a:ext>
            </a:extLst>
          </p:cNvPr>
          <p:cNvSpPr/>
          <p:nvPr/>
        </p:nvSpPr>
        <p:spPr>
          <a:xfrm>
            <a:off x="7010171" y="2582979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C459A492-452C-521F-EA1D-04903CB16C59}"/>
              </a:ext>
            </a:extLst>
          </p:cNvPr>
          <p:cNvSpPr/>
          <p:nvPr/>
        </p:nvSpPr>
        <p:spPr>
          <a:xfrm>
            <a:off x="9152163" y="2582979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071747"/>
              <a:satOff val="-3569"/>
              <a:lumOff val="-21564"/>
              <a:alphaOff val="0"/>
            </a:schemeClr>
          </a:fillRef>
          <a:effectRef idx="0">
            <a:schemeClr val="accent2">
              <a:hueOff val="1071747"/>
              <a:satOff val="-3569"/>
              <a:lumOff val="-2156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95DD665-340E-6395-B5F3-17528BB3B0A5}"/>
              </a:ext>
            </a:extLst>
          </p:cNvPr>
          <p:cNvSpPr txBox="1"/>
          <p:nvPr/>
        </p:nvSpPr>
        <p:spPr>
          <a:xfrm>
            <a:off x="809009" y="2887644"/>
            <a:ext cx="189346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err="1">
                <a:solidFill>
                  <a:schemeClr val="bg1"/>
                </a:solidFill>
                <a:cs typeface="Arial"/>
              </a:rPr>
              <a:t>기획</a:t>
            </a:r>
            <a:r>
              <a:rPr lang="en-US" altLang="ko-KR" sz="2400">
                <a:solidFill>
                  <a:schemeClr val="bg1"/>
                </a:solidFill>
                <a:cs typeface="Arial"/>
              </a:rPr>
              <a:t> 및 </a:t>
            </a:r>
            <a:r>
              <a:rPr lang="en-US" altLang="ko-KR" sz="2400" err="1">
                <a:solidFill>
                  <a:schemeClr val="bg1"/>
                </a:solidFill>
                <a:cs typeface="Arial"/>
              </a:rPr>
              <a:t>설계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6D4887-70F4-04AF-B307-645FCF8928A9}"/>
              </a:ext>
            </a:extLst>
          </p:cNvPr>
          <p:cNvSpPr txBox="1"/>
          <p:nvPr/>
        </p:nvSpPr>
        <p:spPr>
          <a:xfrm>
            <a:off x="3475817" y="2887644"/>
            <a:ext cx="1313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</a:rPr>
              <a:t>DB </a:t>
            </a:r>
            <a:r>
              <a:rPr lang="ko-KR" altLang="en-US" sz="240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4D21C3E-D339-1F67-8C7F-CCC7CEDE4341}"/>
              </a:ext>
            </a:extLst>
          </p:cNvPr>
          <p:cNvSpPr txBox="1"/>
          <p:nvPr/>
        </p:nvSpPr>
        <p:spPr>
          <a:xfrm>
            <a:off x="5802106" y="2887644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cs typeface="Arial"/>
              </a:rPr>
              <a:t>구현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02615E4-5449-D27B-08C0-AB9F332EC235}"/>
              </a:ext>
            </a:extLst>
          </p:cNvPr>
          <p:cNvSpPr txBox="1"/>
          <p:nvPr/>
        </p:nvSpPr>
        <p:spPr>
          <a:xfrm>
            <a:off x="7505252" y="2913973"/>
            <a:ext cx="179408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세부 오류수정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F1D9106-67C8-430D-E231-3908C506ACA3}"/>
              </a:ext>
            </a:extLst>
          </p:cNvPr>
          <p:cNvSpPr txBox="1"/>
          <p:nvPr/>
        </p:nvSpPr>
        <p:spPr>
          <a:xfrm>
            <a:off x="10082817" y="2887644"/>
            <a:ext cx="81785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cs typeface="Arial"/>
              </a:rPr>
              <a:t>CSS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8F9F241-20B5-0509-9C67-506C081CA4BB}"/>
              </a:ext>
            </a:extLst>
          </p:cNvPr>
          <p:cNvSpPr txBox="1"/>
          <p:nvPr/>
        </p:nvSpPr>
        <p:spPr>
          <a:xfrm>
            <a:off x="660400" y="4176682"/>
            <a:ext cx="2255746" cy="17233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요구사항 분석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필요기능 기획</a:t>
            </a:r>
          </a:p>
          <a:p>
            <a:pPr marL="285750" indent="-285750">
              <a:lnSpc>
                <a:spcPct val="120000"/>
              </a:lnSpc>
              <a:buFont typeface="Wingdings,Sans-Serif" panose="05000000000000000000" pitchFamily="2" charset="2"/>
              <a:buChar char="§"/>
            </a:pPr>
            <a:r>
              <a:rPr lang="ko-KR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DB 설계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F990BCC-3E35-B1FE-654A-6911E719A2D3}"/>
              </a:ext>
            </a:extLst>
          </p:cNvPr>
          <p:cNvSpPr txBox="1"/>
          <p:nvPr/>
        </p:nvSpPr>
        <p:spPr>
          <a:xfrm>
            <a:off x="3224289" y="4181629"/>
            <a:ext cx="1479892" cy="172380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회원 DB  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임대인 DB 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매물 DB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FBFE285-E0FD-A577-C0B4-ACEC74C17A2F}"/>
              </a:ext>
            </a:extLst>
          </p:cNvPr>
          <p:cNvSpPr txBox="1"/>
          <p:nvPr/>
        </p:nvSpPr>
        <p:spPr>
          <a:xfrm>
            <a:off x="5537415" y="4291095"/>
            <a:ext cx="1633781" cy="2056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Main Page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BookMark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My Page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Board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Lessor </a:t>
            </a:r>
            <a:r>
              <a:rPr lang="en-US" altLang="ko-KR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C8AEA1D-D9B3-6292-018B-D805ECFC369C}"/>
              </a:ext>
            </a:extLst>
          </p:cNvPr>
          <p:cNvSpPr txBox="1"/>
          <p:nvPr/>
        </p:nvSpPr>
        <p:spPr>
          <a:xfrm>
            <a:off x="7586379" y="4487976"/>
            <a:ext cx="1576072" cy="1391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유효성 검사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기본키</a:t>
            </a: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충돌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사용 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147E33A-C9D9-2AF0-1697-15BA4DB4FAB6}"/>
              </a:ext>
            </a:extLst>
          </p:cNvPr>
          <p:cNvSpPr txBox="1"/>
          <p:nvPr/>
        </p:nvSpPr>
        <p:spPr>
          <a:xfrm>
            <a:off x="9687658" y="4646616"/>
            <a:ext cx="2425965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전반적인 </a:t>
            </a:r>
            <a:r>
              <a:rPr lang="en-US" altLang="ko-KR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8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와이드스크린</PresentationFormat>
  <Paragraphs>185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Wingdings,Sans-Serif</vt:lpstr>
      <vt:lpstr>나눔스퀘어 ExtraBold</vt:lpstr>
      <vt:lpstr>나눔스퀘어 Light</vt:lpstr>
      <vt:lpstr>맑은 고딕</vt:lpstr>
      <vt:lpstr>Arial</vt:lpstr>
      <vt:lpstr>Segoe UI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ujs612@naver.com</cp:lastModifiedBy>
  <cp:revision>3</cp:revision>
  <dcterms:created xsi:type="dcterms:W3CDTF">2021-06-13T09:03:46Z</dcterms:created>
  <dcterms:modified xsi:type="dcterms:W3CDTF">2022-05-19T05:37:15Z</dcterms:modified>
</cp:coreProperties>
</file>